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24" r:id="rId3"/>
    <p:sldId id="263" r:id="rId4"/>
    <p:sldId id="275" r:id="rId5"/>
    <p:sldId id="258" r:id="rId6"/>
    <p:sldId id="283" r:id="rId7"/>
    <p:sldId id="284" r:id="rId8"/>
    <p:sldId id="285" r:id="rId9"/>
    <p:sldId id="288" r:id="rId10"/>
    <p:sldId id="297" r:id="rId11"/>
    <p:sldId id="260" r:id="rId12"/>
    <p:sldId id="274" r:id="rId13"/>
    <p:sldId id="264" r:id="rId14"/>
    <p:sldId id="259" r:id="rId15"/>
    <p:sldId id="289" r:id="rId16"/>
    <p:sldId id="311" r:id="rId17"/>
    <p:sldId id="290" r:id="rId18"/>
    <p:sldId id="261" r:id="rId19"/>
    <p:sldId id="299" r:id="rId20"/>
    <p:sldId id="312" r:id="rId21"/>
    <p:sldId id="301" r:id="rId22"/>
    <p:sldId id="300" r:id="rId23"/>
    <p:sldId id="267" r:id="rId24"/>
    <p:sldId id="303" r:id="rId25"/>
    <p:sldId id="326" r:id="rId26"/>
    <p:sldId id="282" r:id="rId27"/>
    <p:sldId id="304" r:id="rId28"/>
    <p:sldId id="317" r:id="rId29"/>
    <p:sldId id="318" r:id="rId30"/>
    <p:sldId id="319" r:id="rId31"/>
    <p:sldId id="320" r:id="rId32"/>
    <p:sldId id="321" r:id="rId33"/>
    <p:sldId id="322" r:id="rId34"/>
    <p:sldId id="323" r:id="rId35"/>
    <p:sldId id="266" r:id="rId36"/>
    <p:sldId id="291" r:id="rId37"/>
    <p:sldId id="292" r:id="rId38"/>
    <p:sldId id="268" r:id="rId39"/>
    <p:sldId id="293" r:id="rId40"/>
    <p:sldId id="294" r:id="rId41"/>
    <p:sldId id="295" r:id="rId42"/>
    <p:sldId id="269" r:id="rId43"/>
    <p:sldId id="280" r:id="rId44"/>
    <p:sldId id="286" r:id="rId45"/>
    <p:sldId id="310" r:id="rId46"/>
    <p:sldId id="270" r:id="rId47"/>
    <p:sldId id="296" r:id="rId48"/>
    <p:sldId id="313" r:id="rId49"/>
    <p:sldId id="273" r:id="rId50"/>
    <p:sldId id="287" r:id="rId51"/>
    <p:sldId id="314" r:id="rId52"/>
    <p:sldId id="316" r:id="rId53"/>
    <p:sldId id="315" r:id="rId54"/>
    <p:sldId id="302" r:id="rId55"/>
    <p:sldId id="271" r:id="rId56"/>
    <p:sldId id="276" r:id="rId57"/>
    <p:sldId id="307" r:id="rId58"/>
    <p:sldId id="277" r:id="rId59"/>
    <p:sldId id="305" r:id="rId60"/>
    <p:sldId id="306" r:id="rId61"/>
    <p:sldId id="278" r:id="rId62"/>
    <p:sldId id="308" r:id="rId63"/>
    <p:sldId id="279" r:id="rId64"/>
    <p:sldId id="272" r:id="rId65"/>
    <p:sldId id="309" r:id="rId66"/>
    <p:sldId id="281" r:id="rId67"/>
    <p:sldId id="325" r:id="rId6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72" d="100"/>
          <a:sy n="72" d="100"/>
        </p:scale>
        <p:origin x="-1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E4AFCC-E975-4326-B2BF-EE7F60712DBE}" type="datetimeFigureOut">
              <a:rPr lang="cs-CZ" smtClean="0"/>
              <a:pPr/>
              <a:t>24.8.2012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ED5567-A26F-4E69-BC81-120444E633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E4AFCC-E975-4326-B2BF-EE7F60712DBE}" type="datetimeFigureOut">
              <a:rPr lang="cs-CZ" smtClean="0"/>
              <a:pPr/>
              <a:t>24.8.2012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ED5567-A26F-4E69-BC81-120444E633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E4AFCC-E975-4326-B2BF-EE7F60712DBE}" type="datetimeFigureOut">
              <a:rPr lang="cs-CZ" smtClean="0"/>
              <a:pPr/>
              <a:t>24.8.2012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ED5567-A26F-4E69-BC81-120444E633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E4AFCC-E975-4326-B2BF-EE7F60712DBE}" type="datetimeFigureOut">
              <a:rPr lang="cs-CZ" smtClean="0"/>
              <a:pPr/>
              <a:t>24.8.2012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ED5567-A26F-4E69-BC81-120444E633B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E4AFCC-E975-4326-B2BF-EE7F60712DBE}" type="datetimeFigureOut">
              <a:rPr lang="cs-CZ" smtClean="0"/>
              <a:pPr/>
              <a:t>24.8.2012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ED5567-A26F-4E69-BC81-120444E633B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E4AFCC-E975-4326-B2BF-EE7F60712DBE}" type="datetimeFigureOut">
              <a:rPr lang="cs-CZ" smtClean="0"/>
              <a:pPr/>
              <a:t>24.8.2012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ED5567-A26F-4E69-BC81-120444E633B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E4AFCC-E975-4326-B2BF-EE7F60712DBE}" type="datetimeFigureOut">
              <a:rPr lang="cs-CZ" smtClean="0"/>
              <a:pPr/>
              <a:t>24.8.2012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ED5567-A26F-4E69-BC81-120444E633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E4AFCC-E975-4326-B2BF-EE7F60712DBE}" type="datetimeFigureOut">
              <a:rPr lang="cs-CZ" smtClean="0"/>
              <a:pPr/>
              <a:t>24.8.2012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ED5567-A26F-4E69-BC81-120444E633B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E4AFCC-E975-4326-B2BF-EE7F60712DBE}" type="datetimeFigureOut">
              <a:rPr lang="cs-CZ" smtClean="0"/>
              <a:pPr/>
              <a:t>24.8.2012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ED5567-A26F-4E69-BC81-120444E633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DE4AFCC-E975-4326-B2BF-EE7F60712DBE}" type="datetimeFigureOut">
              <a:rPr lang="cs-CZ" smtClean="0"/>
              <a:pPr/>
              <a:t>24.8.2012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ED5567-A26F-4E69-BC81-120444E633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E4AFCC-E975-4326-B2BF-EE7F60712DBE}" type="datetimeFigureOut">
              <a:rPr lang="cs-CZ" smtClean="0"/>
              <a:pPr/>
              <a:t>24.8.2012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ED5567-A26F-4E69-BC81-120444E633B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DE4AFCC-E975-4326-B2BF-EE7F60712DBE}" type="datetimeFigureOut">
              <a:rPr lang="cs-CZ" smtClean="0"/>
              <a:pPr/>
              <a:t>24.8.2012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4ED5567-A26F-4E69-BC81-120444E633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hyperlink" Target="http://conect.zive.cz/" TargetMode="External"/><Relationship Id="rId2" Type="http://schemas.openxmlformats.org/officeDocument/2006/relationships/hyperlink" Target="http://www.svetsiti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riverzone.cz/site.htm" TargetMode="External"/><Relationship Id="rId4" Type="http://schemas.openxmlformats.org/officeDocument/2006/relationships/hyperlink" Target="http://www.earchiv.cz/" TargetMode="Externa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6B5A"/>
                </a:solidFill>
              </a:rPr>
              <a:t>Základy informatiky</a:t>
            </a:r>
            <a:br>
              <a:rPr lang="cs-CZ" dirty="0" smtClean="0">
                <a:solidFill>
                  <a:srgbClr val="006B5A"/>
                </a:solidFill>
              </a:rPr>
            </a:br>
            <a:r>
              <a:rPr lang="cs-CZ" b="1" dirty="0" smtClean="0">
                <a:solidFill>
                  <a:srgbClr val="006B5A"/>
                </a:solidFill>
              </a:rPr>
              <a:t>počítačové sítě</a:t>
            </a:r>
            <a:endParaRPr lang="cs-CZ" b="1" dirty="0">
              <a:solidFill>
                <a:srgbClr val="006B5A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Ing. Roman </a:t>
            </a:r>
            <a:r>
              <a:rPr lang="cs-CZ" dirty="0" err="1" smtClean="0">
                <a:solidFill>
                  <a:schemeClr val="tx1"/>
                </a:solidFill>
              </a:rPr>
              <a:t>Danel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Ph.D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sz="1900" dirty="0" err="1" smtClean="0">
                <a:hlinkClick r:id="rId2"/>
              </a:rPr>
              <a:t>roman.danel</a:t>
            </a:r>
            <a:r>
              <a:rPr lang="cs-CZ" sz="1900" dirty="0" smtClean="0">
                <a:hlinkClick r:id="rId2"/>
              </a:rPr>
              <a:t>@</a:t>
            </a:r>
            <a:r>
              <a:rPr lang="cs-CZ" sz="1900" dirty="0" err="1" smtClean="0">
                <a:hlinkClick r:id="rId2"/>
              </a:rPr>
              <a:t>vsb.cz</a:t>
            </a:r>
            <a:endParaRPr lang="cs-CZ" sz="1900" dirty="0" smtClean="0"/>
          </a:p>
          <a:p>
            <a:r>
              <a:rPr lang="cs-CZ" sz="1800" dirty="0" smtClean="0">
                <a:solidFill>
                  <a:srgbClr val="006B5A"/>
                </a:solidFill>
              </a:rPr>
              <a:t>Institut ekonomiky a systémů řízení</a:t>
            </a:r>
          </a:p>
          <a:p>
            <a:r>
              <a:rPr lang="cs-CZ" sz="1800" dirty="0" err="1" smtClean="0">
                <a:solidFill>
                  <a:srgbClr val="006B5A"/>
                </a:solidFill>
              </a:rPr>
              <a:t>Hornicko</a:t>
            </a:r>
            <a:r>
              <a:rPr lang="cs-CZ" sz="1800" dirty="0" smtClean="0">
                <a:solidFill>
                  <a:srgbClr val="006B5A"/>
                </a:solidFill>
              </a:rPr>
              <a:t> – geologická fakulta</a:t>
            </a:r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2285992"/>
            <a:ext cx="1242402" cy="14287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Paket se skládá z:</a:t>
            </a:r>
          </a:p>
          <a:p>
            <a:pPr lvl="1"/>
            <a:r>
              <a:rPr lang="cs-CZ" dirty="0" smtClean="0"/>
              <a:t> řídicích dat </a:t>
            </a:r>
          </a:p>
          <a:p>
            <a:pPr lvl="1"/>
            <a:r>
              <a:rPr lang="cs-CZ" dirty="0" smtClean="0"/>
              <a:t>uživatelských dat </a:t>
            </a:r>
          </a:p>
          <a:p>
            <a:r>
              <a:rPr lang="cs-CZ" dirty="0" smtClean="0"/>
              <a:t>Analogie dopisu – obálka a vlastní dopis</a:t>
            </a:r>
          </a:p>
          <a:p>
            <a:r>
              <a:rPr lang="cs-CZ" dirty="0" smtClean="0"/>
              <a:t>Výhody použití paketů: </a:t>
            </a:r>
          </a:p>
          <a:p>
            <a:pPr lvl="1"/>
            <a:r>
              <a:rPr lang="cs-CZ" dirty="0" smtClean="0"/>
              <a:t>detekce chyb</a:t>
            </a:r>
          </a:p>
          <a:p>
            <a:pPr lvl="1"/>
            <a:r>
              <a:rPr lang="cs-CZ" dirty="0" smtClean="0"/>
              <a:t>adresace více cílů doručení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Paket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LAN (</a:t>
            </a:r>
            <a:r>
              <a:rPr lang="cs-CZ" dirty="0" err="1" smtClean="0"/>
              <a:t>local</a:t>
            </a:r>
            <a:r>
              <a:rPr lang="cs-CZ" dirty="0" smtClean="0"/>
              <a:t>)</a:t>
            </a:r>
          </a:p>
          <a:p>
            <a:r>
              <a:rPr lang="cs-CZ" dirty="0" smtClean="0"/>
              <a:t>MAN (metropolitan)</a:t>
            </a:r>
          </a:p>
          <a:p>
            <a:r>
              <a:rPr lang="cs-CZ" dirty="0" smtClean="0"/>
              <a:t>WAN (</a:t>
            </a:r>
            <a:r>
              <a:rPr lang="cs-CZ" dirty="0" err="1" smtClean="0"/>
              <a:t>wide</a:t>
            </a:r>
            <a:r>
              <a:rPr lang="cs-CZ" dirty="0" smtClean="0"/>
              <a:t>)</a:t>
            </a:r>
          </a:p>
          <a:p>
            <a:r>
              <a:rPr lang="cs-CZ" dirty="0" smtClean="0"/>
              <a:t>PAN (</a:t>
            </a:r>
            <a:r>
              <a:rPr lang="cs-CZ" dirty="0" err="1" smtClean="0"/>
              <a:t>personal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sítí podle rozlehlosti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Podle přístupové metody:</a:t>
            </a:r>
          </a:p>
          <a:p>
            <a:pPr>
              <a:buNone/>
            </a:pPr>
            <a:r>
              <a:rPr lang="cs-CZ" dirty="0" smtClean="0"/>
              <a:t>		</a:t>
            </a:r>
          </a:p>
          <a:p>
            <a:pPr>
              <a:buNone/>
            </a:pPr>
            <a:r>
              <a:rPr lang="cs-CZ" dirty="0" smtClean="0"/>
              <a:t>		</a:t>
            </a:r>
            <a:r>
              <a:rPr lang="cs-CZ" b="1" dirty="0" smtClean="0"/>
              <a:t>Nekolizní (deterministická) </a:t>
            </a:r>
            <a:r>
              <a:rPr lang="cs-CZ" dirty="0" smtClean="0"/>
              <a:t>– </a:t>
            </a:r>
            <a:r>
              <a:rPr lang="cs-CZ" dirty="0" err="1" smtClean="0"/>
              <a:t>Token</a:t>
            </a:r>
            <a:r>
              <a:rPr lang="cs-CZ" dirty="0" smtClean="0"/>
              <a:t> Ring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 smtClean="0"/>
              <a:t>		</a:t>
            </a:r>
            <a:r>
              <a:rPr lang="cs-CZ" b="1" dirty="0" smtClean="0"/>
              <a:t>Kolizní (stochastická) </a:t>
            </a:r>
            <a:r>
              <a:rPr lang="cs-CZ" dirty="0" smtClean="0"/>
              <a:t>– </a:t>
            </a:r>
            <a:r>
              <a:rPr lang="cs-CZ" dirty="0" err="1" smtClean="0"/>
              <a:t>Ethernet</a:t>
            </a:r>
            <a:r>
              <a:rPr lang="cs-CZ" dirty="0" smtClean="0"/>
              <a:t>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1800" dirty="0" smtClean="0"/>
              <a:t>U kolizní rozhraní před zahájením naslouchá, je-li médium prázdné. Při vysílání dvou stanic současně by došlo ke kolizi (=nesrozumitelný signál).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dle technologie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Síťovou kartu</a:t>
            </a:r>
          </a:p>
          <a:p>
            <a:r>
              <a:rPr lang="cs-CZ" dirty="0" smtClean="0"/>
              <a:t>Síťový kabel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sz="2000" dirty="0" smtClean="0"/>
              <a:t>Propojení dvou počítačů – překřížený kabel nebo </a:t>
            </a:r>
            <a:r>
              <a:rPr lang="cs-CZ" sz="2000" dirty="0" err="1" smtClean="0"/>
              <a:t>switch</a:t>
            </a:r>
            <a:r>
              <a:rPr lang="cs-CZ" sz="2000" dirty="0" smtClean="0"/>
              <a:t>!</a:t>
            </a:r>
            <a:endParaRPr lang="cs-CZ" sz="2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potřebujeme?</a:t>
            </a:r>
            <a:endParaRPr lang="cs-CZ" dirty="0"/>
          </a:p>
        </p:txBody>
      </p:sp>
      <p:pic>
        <p:nvPicPr>
          <p:cNvPr id="4" name="Picture 4" descr="karta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3214686"/>
            <a:ext cx="2671763" cy="1433512"/>
          </a:xfrm>
          <a:prstGeom prst="rect">
            <a:avLst/>
          </a:prstGeom>
          <a:noFill/>
        </p:spPr>
      </p:pic>
      <p:pic>
        <p:nvPicPr>
          <p:cNvPr id="5" name="Picture 7" descr="RJ45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1500174"/>
            <a:ext cx="1521607" cy="1458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Koaxiální kabel </a:t>
            </a:r>
            <a:r>
              <a:rPr lang="cs-CZ" dirty="0" smtClean="0"/>
              <a:t>metalický</a:t>
            </a:r>
            <a:endParaRPr lang="cs-CZ" b="1" dirty="0" smtClean="0"/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10Base2 – tenký (</a:t>
            </a:r>
            <a:r>
              <a:rPr lang="cs-CZ" dirty="0" err="1" smtClean="0"/>
              <a:t>Thin</a:t>
            </a:r>
            <a:r>
              <a:rPr lang="cs-CZ" dirty="0" smtClean="0"/>
              <a:t> </a:t>
            </a:r>
            <a:r>
              <a:rPr lang="cs-CZ" dirty="0" err="1" smtClean="0"/>
              <a:t>Ethernet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10Base5 – tlustý (</a:t>
            </a:r>
            <a:r>
              <a:rPr lang="cs-CZ" dirty="0" err="1" smtClean="0"/>
              <a:t>Thick</a:t>
            </a:r>
            <a:r>
              <a:rPr lang="cs-CZ" dirty="0" smtClean="0"/>
              <a:t> </a:t>
            </a:r>
            <a:r>
              <a:rPr lang="cs-CZ" dirty="0" err="1" smtClean="0"/>
              <a:t>Ethernet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Kroucená dvojlinka </a:t>
            </a:r>
            <a:r>
              <a:rPr lang="cs-CZ" dirty="0" smtClean="0"/>
              <a:t>(UTP, STP) – 10BaseT</a:t>
            </a:r>
          </a:p>
          <a:p>
            <a:pPr lvl="1"/>
            <a:r>
              <a:rPr lang="cs-CZ" dirty="0" err="1" smtClean="0"/>
              <a:t>Unshielded</a:t>
            </a:r>
            <a:r>
              <a:rPr lang="cs-CZ" dirty="0" smtClean="0"/>
              <a:t> </a:t>
            </a:r>
            <a:r>
              <a:rPr lang="cs-CZ" dirty="0" err="1" smtClean="0"/>
              <a:t>Twisted</a:t>
            </a:r>
            <a:r>
              <a:rPr lang="cs-CZ" dirty="0" smtClean="0"/>
              <a:t> Pair, topologie hvězda</a:t>
            </a:r>
          </a:p>
          <a:p>
            <a:r>
              <a:rPr lang="cs-CZ" b="1" dirty="0" smtClean="0"/>
              <a:t>Optický kabel </a:t>
            </a:r>
            <a:r>
              <a:rPr lang="cs-CZ" dirty="0" smtClean="0"/>
              <a:t>– galvanické oddělení potenciálů </a:t>
            </a:r>
          </a:p>
          <a:p>
            <a:r>
              <a:rPr lang="cs-CZ" b="1" dirty="0" smtClean="0"/>
              <a:t>Bezdrátové - </a:t>
            </a:r>
            <a:r>
              <a:rPr lang="cs-CZ" dirty="0" smtClean="0"/>
              <a:t>rádiové připojení, </a:t>
            </a:r>
            <a:r>
              <a:rPr lang="cs-CZ" dirty="0" err="1" smtClean="0"/>
              <a:t>wifi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Kabely - médium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Dvakrát stíněný koaxiální kabel</a:t>
            </a:r>
          </a:p>
          <a:p>
            <a:r>
              <a:rPr lang="cs-CZ" dirty="0" smtClean="0"/>
              <a:t>Délka segmentu max. 185 m</a:t>
            </a:r>
          </a:p>
          <a:p>
            <a:r>
              <a:rPr lang="cs-CZ" dirty="0" smtClean="0"/>
              <a:t>Impedance 50 ohm</a:t>
            </a:r>
          </a:p>
          <a:p>
            <a:r>
              <a:rPr lang="cs-CZ" dirty="0" smtClean="0"/>
              <a:t>Na jednom segmentu max. 25 stanic</a:t>
            </a:r>
          </a:p>
          <a:p>
            <a:r>
              <a:rPr lang="cs-CZ" dirty="0" smtClean="0"/>
              <a:t>Na konci terminátor (=odpor)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Co je to impedance?</a:t>
            </a:r>
          </a:p>
          <a:p>
            <a:pPr>
              <a:buNone/>
            </a:pPr>
            <a:r>
              <a:rPr lang="cs-CZ" sz="2000" dirty="0" smtClean="0"/>
              <a:t>Komplexní odpor, skládá se z reálné složky (</a:t>
            </a:r>
            <a:r>
              <a:rPr lang="cs-CZ" sz="2000" dirty="0" err="1" smtClean="0"/>
              <a:t>rezistance</a:t>
            </a:r>
            <a:r>
              <a:rPr lang="cs-CZ" sz="2000" dirty="0" smtClean="0"/>
              <a:t>) a imaginární (reaktance kapacitní nebo induktivní)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10Base-2  (</a:t>
            </a:r>
            <a:r>
              <a:rPr lang="cs-CZ" dirty="0" err="1" smtClean="0"/>
              <a:t>Thin</a:t>
            </a:r>
            <a:r>
              <a:rPr lang="cs-CZ" dirty="0" smtClean="0"/>
              <a:t> </a:t>
            </a:r>
            <a:r>
              <a:rPr lang="cs-CZ" dirty="0" err="1" smtClean="0"/>
              <a:t>Ethernet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 descr="10baseT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26325" y="2214554"/>
            <a:ext cx="8117675" cy="2771889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Schéma 10Base-2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Pětkrát stíněný, </a:t>
            </a:r>
            <a:r>
              <a:rPr lang="cs-CZ" dirty="0" err="1" smtClean="0"/>
              <a:t>Yellow</a:t>
            </a:r>
            <a:r>
              <a:rPr lang="cs-CZ" dirty="0" smtClean="0"/>
              <a:t> </a:t>
            </a:r>
            <a:r>
              <a:rPr lang="cs-CZ" dirty="0" err="1" smtClean="0"/>
              <a:t>Cable</a:t>
            </a:r>
            <a:endParaRPr lang="cs-CZ" dirty="0" smtClean="0"/>
          </a:p>
          <a:p>
            <a:r>
              <a:rPr lang="cs-CZ" dirty="0" smtClean="0"/>
              <a:t>500 m</a:t>
            </a:r>
          </a:p>
          <a:p>
            <a:r>
              <a:rPr lang="cs-CZ" dirty="0" smtClean="0"/>
              <a:t>50 ohm</a:t>
            </a:r>
          </a:p>
          <a:p>
            <a:r>
              <a:rPr lang="cs-CZ" dirty="0" smtClean="0"/>
              <a:t>Ukončení segmentu terminátorem</a:t>
            </a:r>
          </a:p>
          <a:p>
            <a:r>
              <a:rPr lang="cs-CZ" dirty="0" err="1" smtClean="0"/>
              <a:t>Tranceivery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10Base-5 (</a:t>
            </a:r>
            <a:r>
              <a:rPr lang="cs-CZ" dirty="0" err="1" smtClean="0"/>
              <a:t>Thick</a:t>
            </a:r>
            <a:r>
              <a:rPr lang="cs-CZ" dirty="0" smtClean="0"/>
              <a:t> </a:t>
            </a:r>
            <a:r>
              <a:rPr lang="cs-CZ" dirty="0" err="1" smtClean="0"/>
              <a:t>Ethernet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10 </a:t>
            </a:r>
            <a:r>
              <a:rPr lang="cs-CZ" dirty="0" err="1" smtClean="0"/>
              <a:t>Mbit</a:t>
            </a:r>
            <a:r>
              <a:rPr lang="cs-CZ" dirty="0" smtClean="0"/>
              <a:t>/s  - </a:t>
            </a:r>
            <a:r>
              <a:rPr lang="cs-CZ" b="1" dirty="0" smtClean="0"/>
              <a:t>10Base-T</a:t>
            </a:r>
          </a:p>
          <a:p>
            <a:r>
              <a:rPr lang="cs-CZ" dirty="0" err="1" smtClean="0"/>
              <a:t>Fast</a:t>
            </a:r>
            <a:r>
              <a:rPr lang="cs-CZ" dirty="0" smtClean="0"/>
              <a:t> </a:t>
            </a:r>
            <a:r>
              <a:rPr lang="cs-CZ" dirty="0" err="1" smtClean="0"/>
              <a:t>Ethernet</a:t>
            </a:r>
            <a:r>
              <a:rPr lang="cs-CZ" dirty="0" smtClean="0"/>
              <a:t> 100 </a:t>
            </a:r>
            <a:r>
              <a:rPr lang="cs-CZ" dirty="0" err="1" smtClean="0"/>
              <a:t>Mbit</a:t>
            </a:r>
            <a:r>
              <a:rPr lang="cs-CZ" dirty="0" smtClean="0"/>
              <a:t>/s  -   </a:t>
            </a:r>
            <a:r>
              <a:rPr lang="cs-CZ" b="1" dirty="0" smtClean="0"/>
              <a:t>100Base-TX</a:t>
            </a:r>
          </a:p>
          <a:p>
            <a:r>
              <a:rPr lang="cs-CZ" dirty="0" smtClean="0"/>
              <a:t>Gigabitový - </a:t>
            </a:r>
            <a:r>
              <a:rPr lang="cs-CZ" b="1" dirty="0" smtClean="0"/>
              <a:t>1000Base-SX</a:t>
            </a:r>
            <a:r>
              <a:rPr lang="cs-CZ" dirty="0" smtClean="0"/>
              <a:t> , </a:t>
            </a:r>
            <a:r>
              <a:rPr lang="cs-CZ" b="1" dirty="0" smtClean="0"/>
              <a:t>1000Base-LX</a:t>
            </a:r>
            <a:r>
              <a:rPr lang="cs-CZ" dirty="0" smtClean="0"/>
              <a:t> </a:t>
            </a:r>
          </a:p>
          <a:p>
            <a:r>
              <a:rPr lang="cs-CZ" dirty="0" smtClean="0"/>
              <a:t>10-gigabitový (2003)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Komunikační metoda </a:t>
            </a:r>
            <a:r>
              <a:rPr lang="cs-CZ" dirty="0" err="1" smtClean="0"/>
              <a:t>Ethernetu</a:t>
            </a:r>
            <a:r>
              <a:rPr lang="cs-CZ" dirty="0" smtClean="0"/>
              <a:t>: </a:t>
            </a:r>
          </a:p>
          <a:p>
            <a:pPr>
              <a:buNone/>
            </a:pPr>
            <a:r>
              <a:rPr lang="cs-CZ" dirty="0" smtClean="0"/>
              <a:t>	CSMA/CD (</a:t>
            </a:r>
            <a:r>
              <a:rPr lang="en-US" dirty="0" smtClean="0"/>
              <a:t>Carrier Sense Multiple Access with Collision Detection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stanice při svém vysílání současně kontroluje přenosové médium, zda nezachytí jiné vysílání, které koliduje s jejím. Pokud stanice zjistí kolizi, zastaví vysílání, počká náhodnou dobu a opakuje svůj pokus znovu.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Ethernet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přenosová rychlost 10Mb/s, možný </a:t>
            </a:r>
            <a:r>
              <a:rPr lang="cs-CZ" dirty="0" err="1" smtClean="0"/>
              <a:t>FullDuplex</a:t>
            </a:r>
            <a:r>
              <a:rPr lang="cs-CZ" dirty="0" smtClean="0"/>
              <a:t> (lze vysílat a přijímat zároveň) </a:t>
            </a:r>
          </a:p>
          <a:p>
            <a:r>
              <a:rPr lang="cs-CZ" dirty="0" smtClean="0"/>
              <a:t>topologie sítě je hvězda - star </a:t>
            </a:r>
          </a:p>
          <a:p>
            <a:r>
              <a:rPr lang="cs-CZ" dirty="0" smtClean="0"/>
              <a:t>kabel = dvojice kroucených dvojlinek (TP - </a:t>
            </a:r>
            <a:r>
              <a:rPr lang="cs-CZ" dirty="0" err="1" smtClean="0"/>
              <a:t>Twisted</a:t>
            </a:r>
            <a:r>
              <a:rPr lang="cs-CZ" dirty="0" smtClean="0"/>
              <a:t> Pair) s impedancí 100 ohm + konektory RJ45 </a:t>
            </a:r>
          </a:p>
          <a:p>
            <a:r>
              <a:rPr lang="cs-CZ" dirty="0" smtClean="0"/>
              <a:t>k propojení dvou počítačů nám stačí "překřížený kabel" </a:t>
            </a:r>
          </a:p>
          <a:p>
            <a:r>
              <a:rPr lang="cs-CZ" dirty="0" smtClean="0"/>
              <a:t>k propojení více počítačů potřebujeme aktivní prvek - HUB = </a:t>
            </a:r>
            <a:r>
              <a:rPr lang="cs-CZ" dirty="0" err="1" smtClean="0"/>
              <a:t>rozbočovač</a:t>
            </a:r>
            <a:r>
              <a:rPr lang="cs-CZ" dirty="0" smtClean="0"/>
              <a:t> </a:t>
            </a:r>
          </a:p>
          <a:p>
            <a:r>
              <a:rPr lang="cs-CZ" dirty="0" smtClean="0"/>
              <a:t>délka kabelu mezi uzlem a aktivním prvkem může být max. 100 m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10Base-T   „kroucená dvojlinka“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počítačová síť</a:t>
            </a:r>
          </a:p>
          <a:p>
            <a:r>
              <a:rPr lang="cs-CZ" dirty="0" smtClean="0"/>
              <a:t>Topologie sítí </a:t>
            </a:r>
          </a:p>
          <a:p>
            <a:r>
              <a:rPr lang="cs-CZ" dirty="0" smtClean="0"/>
              <a:t>Druhy sítí</a:t>
            </a:r>
          </a:p>
          <a:p>
            <a:r>
              <a:rPr lang="cs-CZ" dirty="0" smtClean="0"/>
              <a:t>Technické prostředky</a:t>
            </a:r>
          </a:p>
          <a:p>
            <a:r>
              <a:rPr lang="cs-CZ" dirty="0" smtClean="0"/>
              <a:t>Síťový model OSI</a:t>
            </a:r>
          </a:p>
          <a:p>
            <a:r>
              <a:rPr lang="cs-CZ" dirty="0" smtClean="0"/>
              <a:t>Základy TCP/IP, IP adresa, maska, </a:t>
            </a:r>
            <a:r>
              <a:rPr lang="cs-CZ" dirty="0" err="1" smtClean="0"/>
              <a:t>gateway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přednášky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39773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10Base-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2200" y="2143116"/>
            <a:ext cx="8251800" cy="2857520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Schéma 10Base-T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používá jako přenosové médium </a:t>
            </a:r>
            <a:r>
              <a:rPr lang="cs-CZ" b="1" dirty="0" smtClean="0"/>
              <a:t>optický kabel </a:t>
            </a:r>
          </a:p>
          <a:p>
            <a:r>
              <a:rPr lang="cs-CZ" dirty="0" smtClean="0"/>
              <a:t>délka kabelu mezi uzly může být max. 2 km</a:t>
            </a:r>
          </a:p>
          <a:p>
            <a:r>
              <a:rPr lang="cs-CZ" dirty="0" smtClean="0"/>
              <a:t>existuje i modifikace používající </a:t>
            </a:r>
            <a:r>
              <a:rPr lang="cs-CZ" dirty="0" err="1" smtClean="0"/>
              <a:t>singlemodový</a:t>
            </a:r>
            <a:r>
              <a:rPr lang="cs-CZ" dirty="0" smtClean="0"/>
              <a:t> optický kabel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10Base-FL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"překřížený" (</a:t>
            </a:r>
            <a:r>
              <a:rPr lang="cs-CZ" dirty="0" err="1" smtClean="0"/>
              <a:t>Cross</a:t>
            </a:r>
            <a:r>
              <a:rPr lang="cs-CZ" dirty="0" smtClean="0"/>
              <a:t> </a:t>
            </a:r>
            <a:r>
              <a:rPr lang="cs-CZ" dirty="0" err="1" smtClean="0"/>
              <a:t>cable</a:t>
            </a:r>
            <a:r>
              <a:rPr lang="cs-CZ" dirty="0" smtClean="0"/>
              <a:t>) TP kabel</a:t>
            </a:r>
          </a:p>
          <a:p>
            <a:r>
              <a:rPr lang="cs-CZ" dirty="0" smtClean="0"/>
              <a:t>je třeba překřížit vstupní a výstupní signály (normálně k tomu dochází uvnitř </a:t>
            </a:r>
            <a:r>
              <a:rPr lang="cs-CZ" dirty="0" err="1" smtClean="0"/>
              <a:t>HUBu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pt-BR" sz="2400" dirty="0" smtClean="0"/>
              <a:t>Pár 3/6 se napojí na místo 1/2, pár 1/2 se propojí na místo 3/6 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Přímé propojení dvou počítačů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Aplikační</a:t>
            </a:r>
          </a:p>
          <a:p>
            <a:pPr marL="514350" indent="-514350">
              <a:buAutoNum type="arabicPeriod"/>
            </a:pPr>
            <a:r>
              <a:rPr lang="cs-CZ" dirty="0" smtClean="0"/>
              <a:t>Prezentační</a:t>
            </a:r>
          </a:p>
          <a:p>
            <a:pPr marL="514350" indent="-514350">
              <a:buAutoNum type="arabicPeriod"/>
            </a:pPr>
            <a:r>
              <a:rPr lang="cs-CZ" dirty="0" smtClean="0"/>
              <a:t>Relační</a:t>
            </a:r>
          </a:p>
          <a:p>
            <a:pPr marL="514350" indent="-514350">
              <a:buAutoNum type="arabicPeriod"/>
            </a:pPr>
            <a:r>
              <a:rPr lang="cs-CZ" dirty="0" smtClean="0"/>
              <a:t>Transportní</a:t>
            </a:r>
          </a:p>
          <a:p>
            <a:pPr marL="514350" indent="-514350">
              <a:buAutoNum type="arabicPeriod"/>
            </a:pPr>
            <a:r>
              <a:rPr lang="cs-CZ" dirty="0" smtClean="0"/>
              <a:t>Síťová</a:t>
            </a:r>
          </a:p>
          <a:p>
            <a:pPr marL="514350" indent="-514350">
              <a:buFont typeface="Wingdings 3"/>
              <a:buAutoNum type="arabicPeriod"/>
            </a:pPr>
            <a:r>
              <a:rPr lang="cs-CZ" dirty="0" smtClean="0"/>
              <a:t>Linková</a:t>
            </a:r>
          </a:p>
          <a:p>
            <a:pPr marL="514350" indent="-514350">
              <a:buAutoNum type="arabicPeriod"/>
            </a:pPr>
            <a:r>
              <a:rPr lang="cs-CZ" dirty="0" smtClean="0"/>
              <a:t>Fyzická</a:t>
            </a:r>
          </a:p>
          <a:p>
            <a:pPr marL="514350" indent="-514350">
              <a:buNone/>
            </a:pPr>
            <a:endParaRPr lang="cs-CZ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cs-CZ" dirty="0" smtClean="0">
                <a:solidFill>
                  <a:srgbClr val="C00000"/>
                </a:solidFill>
              </a:rPr>
              <a:t>Vrstva</a:t>
            </a:r>
            <a:r>
              <a:rPr lang="cs-CZ" dirty="0" smtClean="0"/>
              <a:t> = popis síťové architektury – </a:t>
            </a:r>
          </a:p>
          <a:p>
            <a:pPr marL="514350" indent="-514350">
              <a:buNone/>
            </a:pPr>
            <a:r>
              <a:rPr lang="cs-CZ" dirty="0" smtClean="0">
                <a:solidFill>
                  <a:srgbClr val="0070C0"/>
                </a:solidFill>
              </a:rPr>
              <a:t>			</a:t>
            </a:r>
            <a:r>
              <a:rPr lang="cs-CZ" u="sng" dirty="0" smtClean="0">
                <a:solidFill>
                  <a:srgbClr val="0070C0"/>
                </a:solidFill>
              </a:rPr>
              <a:t>co se má kde dělat</a:t>
            </a:r>
            <a:endParaRPr lang="cs-CZ" u="sng" dirty="0">
              <a:solidFill>
                <a:srgbClr val="0070C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Síťový model OSI – 7 vrstev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	Znalost této architektury je základním předpokladem pro pochopení funkce počítačových sítí, přenosu dat a návazných technologií.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Síťový model OSI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5 až 7 - uživatelská část  </a:t>
            </a:r>
            <a:endParaRPr lang="cs-CZ" dirty="0" smtClean="0"/>
          </a:p>
          <a:p>
            <a:pPr lvl="1"/>
            <a:r>
              <a:rPr lang="cs-CZ" dirty="0" smtClean="0"/>
              <a:t>v poštovní analogii psaní dopisu a splnění konvencí používaným pro doručení dopisů. </a:t>
            </a:r>
          </a:p>
          <a:p>
            <a:r>
              <a:rPr lang="cs-CZ" b="1" dirty="0" smtClean="0"/>
              <a:t>1 až 3 - síťová část </a:t>
            </a:r>
            <a:endParaRPr lang="cs-CZ" dirty="0" smtClean="0"/>
          </a:p>
          <a:p>
            <a:pPr lvl="1"/>
            <a:r>
              <a:rPr lang="cs-CZ" dirty="0" smtClean="0"/>
              <a:t>v poštovní analogii přirovnávána ke službám zajišťujícím přenos dopisu mezi sběrnou schránkou do schránky domovní. </a:t>
            </a:r>
          </a:p>
          <a:p>
            <a:r>
              <a:rPr lang="cs-CZ" dirty="0" smtClean="0"/>
              <a:t>Mezi těmito částmi je </a:t>
            </a:r>
            <a:r>
              <a:rPr lang="cs-CZ" b="1" dirty="0" smtClean="0"/>
              <a:t>4. vrstva</a:t>
            </a:r>
            <a:r>
              <a:rPr lang="cs-CZ" dirty="0" smtClean="0"/>
              <a:t>, která je chápána jako </a:t>
            </a:r>
            <a:r>
              <a:rPr lang="cs-CZ" b="1" dirty="0" smtClean="0"/>
              <a:t>interfejs mezi uživatelskou částí a síťovými službami</a:t>
            </a:r>
            <a:endParaRPr lang="cs-CZ" dirty="0" smtClean="0"/>
          </a:p>
          <a:p>
            <a:pPr lvl="1"/>
            <a:r>
              <a:rPr lang="cs-CZ" dirty="0" smtClean="0"/>
              <a:t>lze ji přirovnat k přepážkové službě, kde se rozhoduje zda dopis půjde standardní službou, expres, letecky, jako balíček, stylem dopisu v láhvi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OSI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b0500007 sitovy model OSI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1500174"/>
            <a:ext cx="5842184" cy="3660163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Síťový model OSI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Teoreticky každá vrstva přidává zepředu k balíku dat vlastní hlavičku s údaji této vrstvy a na závěr kontrolní součet nebo informaci o ukončení dat vrstvy</a:t>
            </a:r>
          </a:p>
          <a:p>
            <a:r>
              <a:rPr lang="cs-CZ" dirty="0" smtClean="0"/>
              <a:t>Zatímco první čtyři vrstvy jsou poměrně exaktně definovány, zbylé tři vrstvy nemusí být striktně použity tak, jak jsou definovány podle tohoto modelu.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 OSI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Popisuje elektrické či optické signály používané při komunikaci mezi počítači</a:t>
            </a:r>
          </a:p>
          <a:p>
            <a:r>
              <a:rPr lang="cs-CZ" dirty="0" smtClean="0"/>
              <a:t>Přenos bitů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Fyzická vrstva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Zajišťuje v případě sériových linky výměnu dat mezi sousedními počítači nebo výměnu dat v rámci lokální sítě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Linková vrstva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Propojení dvou nebo více počítačů</a:t>
            </a:r>
          </a:p>
          <a:p>
            <a:pPr>
              <a:buNone/>
            </a:pPr>
            <a:endParaRPr lang="cs-CZ" dirty="0"/>
          </a:p>
          <a:p>
            <a:r>
              <a:rPr lang="cs-CZ" dirty="0" smtClean="0">
                <a:solidFill>
                  <a:srgbClr val="C00000"/>
                </a:solidFill>
              </a:rPr>
              <a:t>Peer to peer </a:t>
            </a:r>
            <a:r>
              <a:rPr lang="cs-CZ" dirty="0" smtClean="0"/>
              <a:t>(rovný s rovným)</a:t>
            </a:r>
            <a:endParaRPr lang="cs-CZ" dirty="0" smtClean="0">
              <a:solidFill>
                <a:srgbClr val="C00000"/>
              </a:solidFill>
            </a:endParaRPr>
          </a:p>
          <a:p>
            <a:r>
              <a:rPr lang="cs-CZ" dirty="0" smtClean="0">
                <a:solidFill>
                  <a:srgbClr val="C00000"/>
                </a:solidFill>
              </a:rPr>
              <a:t>Klient - server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síť?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Přenos dat mezi vzdálenými počítači (WAN)</a:t>
            </a:r>
          </a:p>
          <a:p>
            <a:r>
              <a:rPr lang="cs-CZ" dirty="0" smtClean="0"/>
              <a:t>Základní jednotkou přenosu je síťový paket, který se balí do datového rámce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Síťová vrstva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Transportní paket (záhlaví, datová část)</a:t>
            </a:r>
          </a:p>
          <a:p>
            <a:r>
              <a:rPr lang="cs-CZ" dirty="0" smtClean="0"/>
              <a:t>Mezi dvěma počítači může být několik spojení současně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Transportní vrstva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Zabezpečuje výměnu dat mezi aplikacemi</a:t>
            </a:r>
          </a:p>
          <a:p>
            <a:r>
              <a:rPr lang="cs-CZ" dirty="0" smtClean="0"/>
              <a:t>Provádí body opakování, synchronizace transakcí, uzavírání souborů</a:t>
            </a:r>
          </a:p>
          <a:p>
            <a:r>
              <a:rPr lang="cs-CZ" dirty="0" smtClean="0"/>
              <a:t>Př. Relace – sdílení síťového disku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Relační vrstva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Zodpovědná za reprezentaci (např. </a:t>
            </a:r>
            <a:r>
              <a:rPr lang="cs-CZ" dirty="0" err="1" smtClean="0"/>
              <a:t>endianita</a:t>
            </a:r>
            <a:r>
              <a:rPr lang="cs-CZ" dirty="0" smtClean="0"/>
              <a:t>) a zabezpečení dat (šifrování, integrita)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Prezentační vrstva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jakém formátu a jak mají být data přebírána/předávána od aplikačních programů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Aplikační vrstva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Protokol je standard, podle kterého probíhá elektronická komunikace a přenos dat mezi dvěma koncovými body.</a:t>
            </a:r>
          </a:p>
          <a:p>
            <a:pPr>
              <a:buNone/>
            </a:pPr>
            <a:r>
              <a:rPr lang="cs-CZ" dirty="0" smtClean="0">
                <a:solidFill>
                  <a:srgbClr val="C00000"/>
                </a:solidFill>
              </a:rPr>
              <a:t>Protokol –</a:t>
            </a:r>
            <a:r>
              <a:rPr lang="cs-CZ" dirty="0" smtClean="0"/>
              <a:t> určuje </a:t>
            </a:r>
            <a:r>
              <a:rPr lang="cs-CZ" u="sng" dirty="0" smtClean="0">
                <a:solidFill>
                  <a:srgbClr val="0070C0"/>
                </a:solidFill>
              </a:rPr>
              <a:t>jak se má co dělat</a:t>
            </a:r>
          </a:p>
          <a:p>
            <a:pPr>
              <a:buNone/>
            </a:pPr>
            <a:endParaRPr lang="cs-CZ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dirty="0" smtClean="0"/>
              <a:t>Příklady protokolů:</a:t>
            </a:r>
          </a:p>
          <a:p>
            <a:r>
              <a:rPr lang="cs-CZ" dirty="0" smtClean="0"/>
              <a:t>IPX/SPX - Novell</a:t>
            </a:r>
          </a:p>
          <a:p>
            <a:r>
              <a:rPr lang="cs-CZ" dirty="0" smtClean="0"/>
              <a:t>TCP/IP</a:t>
            </a:r>
          </a:p>
          <a:p>
            <a:r>
              <a:rPr lang="cs-CZ" dirty="0" err="1" smtClean="0"/>
              <a:t>NetBEUI</a:t>
            </a:r>
            <a:r>
              <a:rPr lang="cs-CZ" dirty="0" smtClean="0"/>
              <a:t>, </a:t>
            </a:r>
            <a:r>
              <a:rPr lang="cs-CZ" dirty="0" err="1" smtClean="0"/>
              <a:t>NetBIOS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Síťové protokoly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IP (Internet </a:t>
            </a:r>
            <a:r>
              <a:rPr lang="cs-CZ" b="1" dirty="0" err="1" smtClean="0"/>
              <a:t>Protocol</a:t>
            </a:r>
            <a:r>
              <a:rPr lang="cs-CZ" b="1" dirty="0" smtClean="0"/>
              <a:t>) </a:t>
            </a:r>
            <a:r>
              <a:rPr lang="cs-CZ" dirty="0" smtClean="0"/>
              <a:t>přenáší IP </a:t>
            </a:r>
            <a:r>
              <a:rPr lang="cs-CZ" dirty="0" err="1" smtClean="0"/>
              <a:t>datagramy</a:t>
            </a:r>
            <a:r>
              <a:rPr lang="cs-CZ" dirty="0" smtClean="0"/>
              <a:t> mezi počítači, TCP (nebo UDP) odpovídá transportní vrstvě.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TCP má oproti OSI 4 vrstvy :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Fyzická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Linková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IP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UDP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Windows: </a:t>
            </a:r>
            <a:r>
              <a:rPr lang="cs-CZ" dirty="0" err="1" smtClean="0"/>
              <a:t>Ipconfig</a:t>
            </a:r>
            <a:r>
              <a:rPr lang="cs-CZ" dirty="0" smtClean="0"/>
              <a:t> /</a:t>
            </a:r>
            <a:r>
              <a:rPr lang="cs-CZ" dirty="0" err="1" smtClean="0"/>
              <a:t>all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UNIX/Linux: </a:t>
            </a:r>
            <a:r>
              <a:rPr lang="cs-CZ" dirty="0" err="1" smtClean="0"/>
              <a:t>Ifconfig</a:t>
            </a:r>
            <a:r>
              <a:rPr lang="cs-CZ" dirty="0" smtClean="0"/>
              <a:t>, </a:t>
            </a:r>
            <a:r>
              <a:rPr lang="cs-CZ" dirty="0" err="1" smtClean="0"/>
              <a:t>ip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TCP/IP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MAC</a:t>
            </a:r>
            <a:r>
              <a:rPr lang="cs-CZ" dirty="0" smtClean="0"/>
              <a:t> - Media Access </a:t>
            </a:r>
            <a:r>
              <a:rPr lang="cs-CZ" dirty="0" err="1" smtClean="0"/>
              <a:t>Control</a:t>
            </a:r>
            <a:r>
              <a:rPr lang="cs-CZ" dirty="0" smtClean="0"/>
              <a:t> – unikátní číslo síťového zařízení (9 místné) dané výrobcem</a:t>
            </a:r>
          </a:p>
          <a:p>
            <a:r>
              <a:rPr lang="cs-CZ" b="1" dirty="0" smtClean="0"/>
              <a:t>IP adresa – </a:t>
            </a:r>
            <a:r>
              <a:rPr lang="cs-CZ" dirty="0" smtClean="0"/>
              <a:t>celosvětově jedinečná síťového rozhraní v Internetu. Internet je tvořen jednotlivými sítěmi, které jsou propojeny pomocí směrovačů</a:t>
            </a:r>
            <a:endParaRPr lang="cs-CZ" b="1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Adresace - MAC a IP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32-bitové číslo, vyjadřuje se ve formátu čtyř jednobytových čísel:</a:t>
            </a:r>
          </a:p>
          <a:p>
            <a:pPr>
              <a:buNone/>
            </a:pPr>
            <a:r>
              <a:rPr lang="cs-CZ" dirty="0" smtClean="0"/>
              <a:t>			</a:t>
            </a:r>
            <a:r>
              <a:rPr lang="cs-CZ" dirty="0" err="1" smtClean="0"/>
              <a:t>xx.xx.xx.xx</a:t>
            </a:r>
            <a:endParaRPr lang="cs-CZ" dirty="0" smtClean="0"/>
          </a:p>
          <a:p>
            <a:r>
              <a:rPr lang="cs-CZ" dirty="0" smtClean="0"/>
              <a:t>Jednoznačná identifikace síťového rozhraní v protokolu IP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Program </a:t>
            </a:r>
            <a:r>
              <a:rPr lang="cs-CZ" dirty="0" smtClean="0">
                <a:solidFill>
                  <a:srgbClr val="C00000"/>
                </a:solidFill>
              </a:rPr>
              <a:t>PING (</a:t>
            </a:r>
            <a:r>
              <a:rPr lang="cs-CZ" dirty="0" err="1" smtClean="0">
                <a:solidFill>
                  <a:srgbClr val="C00000"/>
                </a:solidFill>
              </a:rPr>
              <a:t>Packet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InterNet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Grouper</a:t>
            </a:r>
            <a:r>
              <a:rPr lang="cs-CZ" dirty="0" smtClean="0">
                <a:solidFill>
                  <a:srgbClr val="C00000"/>
                </a:solidFill>
              </a:rPr>
              <a:t>) </a:t>
            </a:r>
            <a:r>
              <a:rPr lang="cs-CZ" dirty="0" smtClean="0"/>
              <a:t>– testování – odesílá IP </a:t>
            </a:r>
            <a:r>
              <a:rPr lang="cs-CZ" dirty="0" err="1" smtClean="0"/>
              <a:t>datagram</a:t>
            </a:r>
            <a:r>
              <a:rPr lang="cs-CZ" dirty="0" smtClean="0"/>
              <a:t> a čeká odezvu. Při úspěšném spojení vypíše odezvu (latenci).</a:t>
            </a:r>
          </a:p>
          <a:p>
            <a:pPr>
              <a:buNone/>
            </a:pPr>
            <a:r>
              <a:rPr lang="cs-CZ" dirty="0" err="1" smtClean="0"/>
              <a:t>TruePing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IP adresa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 </a:t>
            </a:r>
            <a:r>
              <a:rPr lang="cs-CZ" dirty="0" err="1" smtClean="0"/>
              <a:t>proprietární</a:t>
            </a:r>
            <a:r>
              <a:rPr lang="cs-CZ" dirty="0" smtClean="0"/>
              <a:t> (oproti např. IPX od </a:t>
            </a:r>
            <a:r>
              <a:rPr lang="cs-CZ" dirty="0" err="1" smtClean="0"/>
              <a:t>Novellu</a:t>
            </a:r>
            <a:r>
              <a:rPr lang="cs-CZ" dirty="0" smtClean="0"/>
              <a:t>)</a:t>
            </a:r>
          </a:p>
          <a:p>
            <a:r>
              <a:rPr lang="cs-CZ" dirty="0" smtClean="0"/>
              <a:t>Není uzavřený</a:t>
            </a:r>
          </a:p>
          <a:p>
            <a:r>
              <a:rPr lang="cs-CZ" dirty="0" smtClean="0"/>
              <a:t>Není monolitický </a:t>
            </a:r>
            <a:r>
              <a:rPr lang="cs-CZ" smtClean="0"/>
              <a:t>(odpovídá </a:t>
            </a:r>
            <a:r>
              <a:rPr lang="cs-CZ" dirty="0" smtClean="0"/>
              <a:t>OSI)</a:t>
            </a:r>
          </a:p>
          <a:p>
            <a:r>
              <a:rPr lang="cs-CZ" dirty="0" smtClean="0"/>
              <a:t>Je na něm založen Internet</a:t>
            </a:r>
          </a:p>
          <a:p>
            <a:r>
              <a:rPr lang="cs-CZ" dirty="0" smtClean="0"/>
              <a:t>Jsou na něm založeny klient-server aplikace (např. SAP R/3)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IP protokol?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Sdílení prostředků</a:t>
            </a:r>
          </a:p>
          <a:p>
            <a:r>
              <a:rPr lang="cs-CZ" dirty="0" smtClean="0"/>
              <a:t>Sdílení dat</a:t>
            </a:r>
          </a:p>
          <a:p>
            <a:r>
              <a:rPr lang="cs-CZ" dirty="0" smtClean="0"/>
              <a:t>Komunikace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čemu slouží síť?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C00000"/>
                </a:solidFill>
              </a:rPr>
              <a:t>MASKA</a:t>
            </a:r>
            <a:r>
              <a:rPr lang="cs-CZ" dirty="0" smtClean="0"/>
              <a:t> – binární číslo – </a:t>
            </a:r>
            <a:r>
              <a:rPr lang="cs-CZ" b="1" dirty="0" smtClean="0"/>
              <a:t>rozděluje sítě do podsítí</a:t>
            </a:r>
          </a:p>
          <a:p>
            <a:pPr>
              <a:buNone/>
            </a:pPr>
            <a:r>
              <a:rPr lang="cs-CZ" dirty="0" smtClean="0"/>
              <a:t>Tam, kde je v binárním vyjádření masky: </a:t>
            </a:r>
            <a:r>
              <a:rPr lang="cs-CZ" b="1" dirty="0" smtClean="0"/>
              <a:t>jednička</a:t>
            </a:r>
            <a:r>
              <a:rPr lang="cs-CZ" dirty="0" smtClean="0">
                <a:solidFill>
                  <a:srgbClr val="C00000"/>
                </a:solidFill>
              </a:rPr>
              <a:t> - síť, </a:t>
            </a:r>
            <a:r>
              <a:rPr lang="cs-CZ" b="1" dirty="0" smtClean="0"/>
              <a:t>nula</a:t>
            </a:r>
            <a:r>
              <a:rPr lang="cs-CZ" dirty="0" smtClean="0">
                <a:solidFill>
                  <a:srgbClr val="C00000"/>
                </a:solidFill>
              </a:rPr>
              <a:t> -uzel</a:t>
            </a:r>
            <a:r>
              <a:rPr lang="cs-CZ" dirty="0" smtClean="0"/>
              <a:t>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Číslo sítě + maska (log.součin) = rozsah IP adres k dispozici</a:t>
            </a:r>
          </a:p>
          <a:p>
            <a:pPr>
              <a:buNone/>
            </a:pPr>
            <a:r>
              <a:rPr lang="cs-CZ" dirty="0" smtClean="0"/>
              <a:t>Číslo sítě = log.součin IP adresy a masky</a:t>
            </a:r>
          </a:p>
          <a:p>
            <a:pPr>
              <a:buNone/>
            </a:pPr>
            <a:r>
              <a:rPr lang="cs-CZ" dirty="0" smtClean="0"/>
              <a:t>Pomocí masky </a:t>
            </a:r>
            <a:r>
              <a:rPr lang="cs-CZ" dirty="0" err="1" smtClean="0"/>
              <a:t>router</a:t>
            </a:r>
            <a:r>
              <a:rPr lang="cs-CZ" dirty="0" smtClean="0"/>
              <a:t> rozhoduje o směrování IP </a:t>
            </a:r>
            <a:r>
              <a:rPr lang="cs-CZ" dirty="0" smtClean="0"/>
              <a:t>datagramů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Maska sítě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Třída A			255.0.0.0</a:t>
            </a:r>
          </a:p>
          <a:p>
            <a:r>
              <a:rPr lang="cs-CZ" dirty="0" smtClean="0"/>
              <a:t>Třída B			255.255.0.0</a:t>
            </a:r>
          </a:p>
          <a:p>
            <a:r>
              <a:rPr lang="cs-CZ" dirty="0" smtClean="0"/>
              <a:t>Třída C			255.255.255.0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Třída C tedy umožňuje 254 IP adres, třída B umožňuje 254 podsítí…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Maska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Adresy se dělí do několika tříd:</a:t>
            </a:r>
          </a:p>
          <a:p>
            <a:r>
              <a:rPr lang="cs-CZ" dirty="0" smtClean="0"/>
              <a:t>Třída A   	255.0.0.0		      126</a:t>
            </a:r>
          </a:p>
          <a:p>
            <a:r>
              <a:rPr lang="cs-CZ" dirty="0" smtClean="0"/>
              <a:t>Třída B		255.255.0.0	      16384</a:t>
            </a:r>
          </a:p>
          <a:p>
            <a:r>
              <a:rPr lang="cs-CZ" dirty="0" smtClean="0"/>
              <a:t>Třída C		255.255.255.0         2 097 152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Adresní prostor 127 je rezervován pro </a:t>
            </a:r>
            <a:r>
              <a:rPr lang="cs-CZ" dirty="0" err="1" smtClean="0"/>
              <a:t>loopback</a:t>
            </a:r>
            <a:r>
              <a:rPr lang="cs-CZ" dirty="0" smtClean="0"/>
              <a:t> (logická smyčka umožňující posílat pakety sám sobě).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Číslo vpravo udává počet sítí v jednotlivé třídě.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Třída IP adres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400" dirty="0" smtClean="0"/>
              <a:t>třída   rozsah      			   množství </a:t>
            </a:r>
            <a:r>
              <a:rPr lang="cs-CZ" sz="2400" dirty="0" err="1" smtClean="0"/>
              <a:t>adresních</a:t>
            </a:r>
            <a:r>
              <a:rPr lang="cs-CZ" sz="2400" dirty="0" smtClean="0"/>
              <a:t> 							prostorů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C      192.168.0.x až 192.168.254.x          254</a:t>
            </a:r>
          </a:p>
          <a:p>
            <a:pPr>
              <a:buNone/>
            </a:pPr>
            <a:r>
              <a:rPr lang="cs-CZ" dirty="0" smtClean="0"/>
              <a:t>B      172.16.x.x až 172.31.x.x                  16</a:t>
            </a:r>
          </a:p>
          <a:p>
            <a:pPr>
              <a:buNone/>
            </a:pPr>
            <a:r>
              <a:rPr lang="cs-CZ" dirty="0" smtClean="0"/>
              <a:t>A      10.x.x.x                                            1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2400" dirty="0" smtClean="0"/>
              <a:t>RFC 1597 (březen 1994) – upravuje privátní adresové prostory</a:t>
            </a:r>
            <a:endParaRPr lang="cs-CZ" sz="24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Privátní adresní prostory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IPv4 je to adresa 127.0.0.1</a:t>
            </a:r>
          </a:p>
          <a:p>
            <a:r>
              <a:rPr lang="cs-CZ" dirty="0" smtClean="0"/>
              <a:t>Odkaz na vlastní počítač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err="1" smtClean="0"/>
              <a:t>Hosts</a:t>
            </a:r>
            <a:r>
              <a:rPr lang="cs-CZ" dirty="0" smtClean="0"/>
              <a:t>:</a:t>
            </a:r>
          </a:p>
          <a:p>
            <a:r>
              <a:rPr lang="cs-CZ" sz="2000" dirty="0" smtClean="0"/>
              <a:t>Windows 2000, XP a Vista - c:\windows\system32\drivers\etc\hosts</a:t>
            </a:r>
          </a:p>
          <a:p>
            <a:r>
              <a:rPr lang="cs-CZ" sz="2000" dirty="0" smtClean="0"/>
              <a:t>Windows 95 a 98 - c:\windows\hosts</a:t>
            </a:r>
          </a:p>
          <a:p>
            <a:r>
              <a:rPr lang="cs-CZ" sz="2000" dirty="0" smtClean="0"/>
              <a:t>Linux - /</a:t>
            </a:r>
            <a:r>
              <a:rPr lang="cs-CZ" sz="2000" dirty="0" err="1" smtClean="0"/>
              <a:t>etc</a:t>
            </a:r>
            <a:r>
              <a:rPr lang="cs-CZ" sz="2000" dirty="0" smtClean="0"/>
              <a:t>/</a:t>
            </a:r>
            <a:r>
              <a:rPr lang="cs-CZ" sz="2000" dirty="0" err="1" smtClean="0"/>
              <a:t>hosts</a:t>
            </a:r>
            <a:endParaRPr lang="cs-CZ" sz="2000" dirty="0" smtClean="0"/>
          </a:p>
          <a:p>
            <a:r>
              <a:rPr lang="cs-CZ" sz="2000" dirty="0" smtClean="0"/>
              <a:t>Mac OS X - /</a:t>
            </a:r>
            <a:r>
              <a:rPr lang="cs-CZ" sz="2000" dirty="0" err="1" smtClean="0"/>
              <a:t>private</a:t>
            </a:r>
            <a:r>
              <a:rPr lang="cs-CZ" sz="2000" dirty="0" smtClean="0"/>
              <a:t>/</a:t>
            </a:r>
            <a:r>
              <a:rPr lang="cs-CZ" sz="2000" dirty="0" err="1" smtClean="0"/>
              <a:t>etc</a:t>
            </a:r>
            <a:r>
              <a:rPr lang="cs-CZ" sz="2000" dirty="0" smtClean="0"/>
              <a:t>/</a:t>
            </a:r>
            <a:r>
              <a:rPr lang="cs-CZ" sz="2000" dirty="0" err="1" smtClean="0"/>
              <a:t>hosts</a:t>
            </a:r>
            <a:r>
              <a:rPr lang="cs-CZ" sz="2000" dirty="0" smtClean="0"/>
              <a:t> nebo /</a:t>
            </a:r>
            <a:r>
              <a:rPr lang="cs-CZ" sz="2000" dirty="0" err="1" smtClean="0"/>
              <a:t>etc</a:t>
            </a:r>
            <a:r>
              <a:rPr lang="cs-CZ" sz="2000" dirty="0" smtClean="0"/>
              <a:t>/</a:t>
            </a:r>
            <a:r>
              <a:rPr lang="cs-CZ" sz="2000" dirty="0" err="1" smtClean="0"/>
              <a:t>hosts</a:t>
            </a:r>
            <a:r>
              <a:rPr lang="cs-CZ" sz="2000" dirty="0" smtClean="0"/>
              <a:t> (/</a:t>
            </a:r>
            <a:r>
              <a:rPr lang="cs-CZ" sz="2000" dirty="0" err="1" smtClean="0"/>
              <a:t>etc</a:t>
            </a:r>
            <a:r>
              <a:rPr lang="cs-CZ" sz="2000" dirty="0" smtClean="0"/>
              <a:t> je pouze symbolický odkaz na /</a:t>
            </a:r>
            <a:r>
              <a:rPr lang="cs-CZ" sz="2000" dirty="0" err="1" smtClean="0"/>
              <a:t>private</a:t>
            </a:r>
            <a:r>
              <a:rPr lang="cs-CZ" sz="2000" dirty="0" smtClean="0"/>
              <a:t>/</a:t>
            </a:r>
            <a:r>
              <a:rPr lang="cs-CZ" sz="2000" dirty="0" err="1" smtClean="0"/>
              <a:t>etc</a:t>
            </a:r>
            <a:r>
              <a:rPr lang="cs-CZ" sz="2000" dirty="0" smtClean="0"/>
              <a:t>/</a:t>
            </a:r>
            <a:r>
              <a:rPr lang="cs-CZ" sz="2000" dirty="0" err="1" smtClean="0"/>
              <a:t>hosts</a:t>
            </a:r>
            <a:r>
              <a:rPr lang="cs-CZ" sz="2000" dirty="0" smtClean="0"/>
              <a:t>)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Localhost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adresa má délku 128 bitů, což znamená, že počet možných adres je 2</a:t>
            </a:r>
            <a:r>
              <a:rPr lang="cs-CZ" baseline="30000" dirty="0" smtClean="0"/>
              <a:t>128</a:t>
            </a:r>
            <a:r>
              <a:rPr lang="cs-CZ" dirty="0" smtClean="0"/>
              <a:t> ≈ 3×10</a:t>
            </a:r>
            <a:r>
              <a:rPr lang="cs-CZ" baseline="30000" dirty="0" smtClean="0"/>
              <a:t>38</a:t>
            </a:r>
          </a:p>
          <a:p>
            <a:r>
              <a:rPr lang="cs-CZ" dirty="0" smtClean="0"/>
              <a:t>zapisuje jako osm skupin po čtyřech hexadecimálních číslicích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Příklad:</a:t>
            </a:r>
          </a:p>
          <a:p>
            <a:pPr>
              <a:buNone/>
            </a:pPr>
            <a:r>
              <a:rPr lang="cs-CZ" sz="2000" dirty="0" smtClean="0"/>
              <a:t>2001:0718:1c01:0016:0214:22ff:fec9:0ca5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3 typy adres:</a:t>
            </a:r>
          </a:p>
          <a:p>
            <a:r>
              <a:rPr lang="cs-CZ" sz="2000" b="1" dirty="0" smtClean="0"/>
              <a:t>Individuální (</a:t>
            </a:r>
            <a:r>
              <a:rPr lang="cs-CZ" sz="2000" b="1" dirty="0" err="1" smtClean="0"/>
              <a:t>unicast</a:t>
            </a:r>
            <a:r>
              <a:rPr lang="cs-CZ" sz="2000" b="1" dirty="0" smtClean="0"/>
              <a:t>)</a:t>
            </a:r>
            <a:r>
              <a:rPr lang="cs-CZ" sz="2000" dirty="0" smtClean="0"/>
              <a:t> která identifikují právě jedno síťové rozhraní.</a:t>
            </a:r>
          </a:p>
          <a:p>
            <a:r>
              <a:rPr lang="cs-CZ" sz="2000" b="1" dirty="0" smtClean="0"/>
              <a:t>Skupinové (</a:t>
            </a:r>
            <a:r>
              <a:rPr lang="cs-CZ" sz="2000" b="1" dirty="0" err="1" smtClean="0"/>
              <a:t>multicast</a:t>
            </a:r>
            <a:r>
              <a:rPr lang="cs-CZ" sz="2000" b="1" dirty="0" smtClean="0"/>
              <a:t>)</a:t>
            </a:r>
            <a:r>
              <a:rPr lang="cs-CZ" sz="2000" dirty="0" smtClean="0"/>
              <a:t> označují skupinu síťových rozhraní, jejímž členům se mají data dopravit. Skupinově adresovaný </a:t>
            </a:r>
            <a:r>
              <a:rPr lang="cs-CZ" sz="2000" dirty="0" err="1" smtClean="0"/>
              <a:t>datagram</a:t>
            </a:r>
            <a:r>
              <a:rPr lang="cs-CZ" sz="2000" dirty="0" smtClean="0"/>
              <a:t> se doručuje všem členům skupiny.</a:t>
            </a:r>
          </a:p>
          <a:p>
            <a:r>
              <a:rPr lang="cs-CZ" sz="2000" b="1" dirty="0" smtClean="0"/>
              <a:t>Výběrové (</a:t>
            </a:r>
            <a:r>
              <a:rPr lang="cs-CZ" sz="2000" b="1" dirty="0" err="1" smtClean="0"/>
              <a:t>anycast</a:t>
            </a:r>
            <a:r>
              <a:rPr lang="cs-CZ" sz="2000" b="1" dirty="0" smtClean="0"/>
              <a:t>)</a:t>
            </a:r>
            <a:r>
              <a:rPr lang="cs-CZ" sz="2000" dirty="0" smtClean="0"/>
              <a:t> označují také skupinu síťových rozhraní, data se však doručují jen jejímu nejbližšímu členovi.</a:t>
            </a:r>
          </a:p>
          <a:p>
            <a:pPr>
              <a:buNone/>
            </a:pP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Adresy IPv6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DHCP </a:t>
            </a:r>
            <a:r>
              <a:rPr lang="cs-CZ" dirty="0" smtClean="0"/>
              <a:t>= </a:t>
            </a:r>
            <a:r>
              <a:rPr lang="cs-CZ" dirty="0" err="1" smtClean="0"/>
              <a:t>Dynamic</a:t>
            </a:r>
            <a:r>
              <a:rPr lang="cs-CZ" dirty="0" smtClean="0"/>
              <a:t> Host </a:t>
            </a:r>
            <a:r>
              <a:rPr lang="cs-CZ" dirty="0" err="1" smtClean="0"/>
              <a:t>Configuration</a:t>
            </a:r>
            <a:r>
              <a:rPr lang="cs-CZ" dirty="0" smtClean="0"/>
              <a:t> </a:t>
            </a:r>
            <a:r>
              <a:rPr lang="cs-CZ" dirty="0" err="1" smtClean="0"/>
              <a:t>Protocol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je aplikační protokol TCP/IP, přiděluje konfiguraci TCP/IP klientům</a:t>
            </a:r>
          </a:p>
          <a:p>
            <a:pPr lvl="2"/>
            <a:r>
              <a:rPr lang="cs-CZ" dirty="0" smtClean="0"/>
              <a:t>Co je nastavitelné pomocí DHCP?</a:t>
            </a:r>
          </a:p>
          <a:p>
            <a:pPr lvl="3"/>
            <a:r>
              <a:rPr lang="cs-CZ" dirty="0" smtClean="0"/>
              <a:t>Automatické přidělování IP adres</a:t>
            </a:r>
          </a:p>
          <a:p>
            <a:pPr lvl="3"/>
            <a:r>
              <a:rPr lang="cs-CZ" dirty="0" smtClean="0"/>
              <a:t>Nastavuje IP adresu, masku, bránu a DNS</a:t>
            </a:r>
          </a:p>
          <a:p>
            <a:pPr lvl="2"/>
            <a:r>
              <a:rPr lang="cs-CZ" dirty="0" smtClean="0"/>
              <a:t>Kdy může být použití DHCP problém?   Př. </a:t>
            </a:r>
            <a:r>
              <a:rPr lang="cs-CZ" dirty="0" err="1" smtClean="0"/>
              <a:t>EtherLink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	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DHCP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Brána – </a:t>
            </a:r>
            <a:r>
              <a:rPr lang="cs-CZ" b="1" dirty="0" err="1" smtClean="0"/>
              <a:t>Gateway</a:t>
            </a:r>
            <a:endParaRPr lang="cs-CZ" b="1" dirty="0" smtClean="0"/>
          </a:p>
          <a:p>
            <a:pPr lvl="1"/>
            <a:r>
              <a:rPr lang="cs-CZ" dirty="0" smtClean="0"/>
              <a:t>Uzel, který </a:t>
            </a:r>
            <a:r>
              <a:rPr lang="cs-CZ" b="1" dirty="0" smtClean="0">
                <a:solidFill>
                  <a:srgbClr val="C00000"/>
                </a:solidFill>
              </a:rPr>
              <a:t>spojuje dvě sítě s odlišnými protokoly</a:t>
            </a:r>
          </a:p>
          <a:p>
            <a:pPr lvl="1"/>
            <a:r>
              <a:rPr lang="cs-CZ" dirty="0" smtClean="0"/>
              <a:t>Vykonává funkci </a:t>
            </a:r>
            <a:r>
              <a:rPr lang="cs-CZ" dirty="0" err="1" smtClean="0"/>
              <a:t>routeru</a:t>
            </a:r>
            <a:r>
              <a:rPr lang="cs-CZ" dirty="0" smtClean="0"/>
              <a:t> (směrovače)</a:t>
            </a:r>
          </a:p>
          <a:p>
            <a:pPr lvl="1"/>
            <a:r>
              <a:rPr lang="cs-CZ" dirty="0" smtClean="0"/>
              <a:t>Dva typy bran:</a:t>
            </a:r>
          </a:p>
          <a:p>
            <a:pPr lvl="2"/>
            <a:r>
              <a:rPr lang="cs-CZ" dirty="0" smtClean="0"/>
              <a:t>Na aplikační vrstvě (např. GSM brána nebo ICQ)</a:t>
            </a:r>
          </a:p>
          <a:p>
            <a:pPr lvl="2"/>
            <a:r>
              <a:rPr lang="cs-CZ" dirty="0" smtClean="0"/>
              <a:t>Na transportní nebo síťové vrstvě – transformace </a:t>
            </a:r>
            <a:r>
              <a:rPr lang="cs-CZ" dirty="0" err="1" smtClean="0"/>
              <a:t>datagramů</a:t>
            </a:r>
            <a:r>
              <a:rPr lang="cs-CZ" dirty="0" smtClean="0"/>
              <a:t> z jedné sítě do druhé (např. TCP/IP -&gt; IPX/SPX)</a:t>
            </a:r>
          </a:p>
          <a:p>
            <a:pPr lvl="1"/>
            <a:endParaRPr lang="cs-CZ" dirty="0" smtClean="0"/>
          </a:p>
          <a:p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Gateway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Zařízení v síti, na něž se posílají IP pakety s cílovou adresou, která nepatří do lokální sítě</a:t>
            </a:r>
          </a:p>
          <a:p>
            <a:pPr lvl="1"/>
            <a:r>
              <a:rPr lang="cs-CZ" b="1" dirty="0" smtClean="0">
                <a:solidFill>
                  <a:srgbClr val="C00000"/>
                </a:solidFill>
              </a:rPr>
              <a:t>Určuje nejbližší </a:t>
            </a:r>
            <a:r>
              <a:rPr lang="cs-CZ" b="1" dirty="0" err="1" smtClean="0">
                <a:solidFill>
                  <a:srgbClr val="C00000"/>
                </a:solidFill>
              </a:rPr>
              <a:t>router</a:t>
            </a:r>
            <a:r>
              <a:rPr lang="cs-CZ" b="1" dirty="0" smtClean="0">
                <a:solidFill>
                  <a:srgbClr val="C00000"/>
                </a:solidFill>
              </a:rPr>
              <a:t>, přes který se data dostávají do vnější sítě (Internetu)</a:t>
            </a:r>
          </a:p>
          <a:p>
            <a:pPr lvl="1"/>
            <a:r>
              <a:rPr lang="cs-CZ" dirty="0" smtClean="0"/>
              <a:t>Musí být dosažitelná z lokální sítě</a:t>
            </a:r>
          </a:p>
          <a:p>
            <a:pPr lvl="1"/>
            <a:r>
              <a:rPr lang="cs-CZ" dirty="0" smtClean="0"/>
              <a:t>Musí být nastavena, chceme-li komunikovat s počítači mimo lokální síť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Výchozí brána (Default </a:t>
            </a:r>
            <a:r>
              <a:rPr lang="cs-CZ" dirty="0" err="1" smtClean="0"/>
              <a:t>Gateway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Kdy musí být nastavena?</a:t>
            </a:r>
          </a:p>
          <a:p>
            <a:r>
              <a:rPr lang="cs-CZ" dirty="0" smtClean="0"/>
              <a:t>K čemu se používá?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>
                <a:solidFill>
                  <a:srgbClr val="0070C0"/>
                </a:solidFill>
              </a:rPr>
              <a:t>DNS = </a:t>
            </a:r>
            <a:r>
              <a:rPr lang="cs-CZ" b="1" dirty="0" err="1" smtClean="0">
                <a:solidFill>
                  <a:srgbClr val="0070C0"/>
                </a:solidFill>
              </a:rPr>
              <a:t>Domain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Name</a:t>
            </a:r>
            <a:r>
              <a:rPr lang="cs-CZ" b="1" dirty="0" smtClean="0">
                <a:solidFill>
                  <a:srgbClr val="0070C0"/>
                </a:solidFill>
              </a:rPr>
              <a:t> Server</a:t>
            </a:r>
          </a:p>
          <a:p>
            <a:pPr>
              <a:buFontTx/>
              <a:buChar char="-"/>
            </a:pPr>
            <a:r>
              <a:rPr lang="cs-CZ" dirty="0" smtClean="0"/>
              <a:t>Slovní reprezentace IP adresy</a:t>
            </a:r>
          </a:p>
          <a:p>
            <a:pPr>
              <a:buFontTx/>
              <a:buChar char="-"/>
            </a:pPr>
            <a:r>
              <a:rPr lang="cs-CZ" dirty="0" smtClean="0"/>
              <a:t>Hierarchický systém </a:t>
            </a:r>
            <a:r>
              <a:rPr lang="cs-CZ" dirty="0" err="1" smtClean="0"/>
              <a:t>nameserverů</a:t>
            </a:r>
            <a:r>
              <a:rPr lang="cs-CZ" dirty="0" smtClean="0"/>
              <a:t>,na vrcholu jsou kořenové </a:t>
            </a:r>
            <a:r>
              <a:rPr lang="cs-CZ" dirty="0" err="1" smtClean="0"/>
              <a:t>nameservery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Protokol používá porty TCP/53 i UDP/53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DNS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Sběrnice (bus) </a:t>
            </a:r>
            <a:r>
              <a:rPr lang="cs-CZ" dirty="0" smtClean="0"/>
              <a:t>– </a:t>
            </a:r>
            <a:r>
              <a:rPr lang="cs-CZ" dirty="0" err="1" smtClean="0"/>
              <a:t>Ethernet</a:t>
            </a:r>
            <a:r>
              <a:rPr lang="cs-CZ" dirty="0" smtClean="0"/>
              <a:t>  </a:t>
            </a:r>
          </a:p>
          <a:p>
            <a:pPr lvl="1"/>
            <a:r>
              <a:rPr lang="cs-CZ" dirty="0" smtClean="0"/>
              <a:t>na společný kabel připojeny všechny uzly sítě</a:t>
            </a:r>
          </a:p>
          <a:p>
            <a:r>
              <a:rPr lang="cs-CZ" b="1" dirty="0" smtClean="0"/>
              <a:t>Kruh (ring, </a:t>
            </a:r>
            <a:r>
              <a:rPr lang="cs-CZ" b="1" dirty="0" err="1" smtClean="0"/>
              <a:t>token</a:t>
            </a:r>
            <a:r>
              <a:rPr lang="cs-CZ" b="1" dirty="0" smtClean="0"/>
              <a:t>-ring) </a:t>
            </a:r>
          </a:p>
          <a:p>
            <a:pPr lvl="1"/>
            <a:r>
              <a:rPr lang="cs-CZ" dirty="0" smtClean="0"/>
              <a:t>po síti je přenášen paket zvaný </a:t>
            </a:r>
            <a:r>
              <a:rPr lang="cs-CZ" dirty="0" err="1" smtClean="0"/>
              <a:t>token</a:t>
            </a:r>
            <a:r>
              <a:rPr lang="cs-CZ" dirty="0" smtClean="0"/>
              <a:t>, uzel, který potřebuje komunikovat musí počkat, až k němu </a:t>
            </a:r>
            <a:r>
              <a:rPr lang="cs-CZ" dirty="0" err="1" smtClean="0"/>
              <a:t>token</a:t>
            </a:r>
            <a:r>
              <a:rPr lang="cs-CZ" dirty="0" smtClean="0"/>
              <a:t> dorazí</a:t>
            </a:r>
          </a:p>
          <a:p>
            <a:r>
              <a:rPr lang="cs-CZ" b="1" dirty="0" smtClean="0"/>
              <a:t>Hvězda (star)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centrální uzel (hub)</a:t>
            </a:r>
            <a:endParaRPr lang="cs-CZ" b="1" dirty="0" smtClean="0"/>
          </a:p>
          <a:p>
            <a:r>
              <a:rPr lang="cs-CZ" b="1" dirty="0" smtClean="0"/>
              <a:t>Stromová topologie </a:t>
            </a:r>
          </a:p>
          <a:p>
            <a:pPr lvl="1"/>
            <a:r>
              <a:rPr lang="cs-CZ" dirty="0" smtClean="0"/>
              <a:t>obsahuje několik </a:t>
            </a:r>
            <a:r>
              <a:rPr lang="cs-CZ" dirty="0" err="1" smtClean="0"/>
              <a:t>hubů</a:t>
            </a:r>
            <a:endParaRPr lang="cs-CZ" b="1" dirty="0" smtClean="0"/>
          </a:p>
          <a:p>
            <a:r>
              <a:rPr lang="cs-CZ" b="1" dirty="0" smtClean="0"/>
              <a:t>Polygonální (</a:t>
            </a:r>
            <a:r>
              <a:rPr lang="cs-CZ" b="1" dirty="0" err="1" smtClean="0"/>
              <a:t>mesh</a:t>
            </a:r>
            <a:r>
              <a:rPr lang="cs-CZ" b="1" dirty="0" smtClean="0"/>
              <a:t>) topologie </a:t>
            </a:r>
            <a:endParaRPr lang="cs-CZ" dirty="0" smtClean="0"/>
          </a:p>
          <a:p>
            <a:pPr lvl="1"/>
            <a:r>
              <a:rPr lang="cs-CZ" dirty="0" smtClean="0"/>
              <a:t>každý uzel je propojen se všemi ostatními – spolehlivost, ale i složitost</a:t>
            </a:r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dle topologie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Windows Internet </a:t>
            </a:r>
            <a:r>
              <a:rPr lang="cs-CZ" dirty="0" err="1" smtClean="0"/>
              <a:t>Naming</a:t>
            </a:r>
            <a:r>
              <a:rPr lang="cs-CZ" dirty="0" smtClean="0"/>
              <a:t> </a:t>
            </a:r>
            <a:r>
              <a:rPr lang="cs-CZ" dirty="0" err="1" smtClean="0"/>
              <a:t>Service</a:t>
            </a:r>
            <a:endParaRPr lang="cs-CZ" dirty="0" smtClean="0"/>
          </a:p>
          <a:p>
            <a:r>
              <a:rPr lang="cs-CZ" dirty="0" smtClean="0"/>
              <a:t>Starší způsob, do W2000</a:t>
            </a:r>
          </a:p>
          <a:p>
            <a:r>
              <a:rPr lang="cs-CZ" dirty="0" smtClean="0"/>
              <a:t>Nyní preferovány </a:t>
            </a:r>
            <a:r>
              <a:rPr lang="cs-CZ" b="1" dirty="0" smtClean="0"/>
              <a:t>DNS a </a:t>
            </a:r>
            <a:r>
              <a:rPr lang="cs-CZ" b="1" dirty="0" err="1" smtClean="0"/>
              <a:t>Active</a:t>
            </a:r>
            <a:r>
              <a:rPr lang="cs-CZ" b="1" dirty="0" smtClean="0"/>
              <a:t> </a:t>
            </a:r>
            <a:r>
              <a:rPr lang="cs-CZ" b="1" dirty="0" err="1" smtClean="0"/>
              <a:t>Directory</a:t>
            </a:r>
            <a:endParaRPr lang="cs-CZ" b="1" dirty="0" smtClean="0"/>
          </a:p>
          <a:p>
            <a:r>
              <a:rPr lang="cs-CZ" dirty="0" smtClean="0"/>
              <a:t>WINS je </a:t>
            </a:r>
            <a:r>
              <a:rPr lang="cs-CZ" dirty="0" err="1" smtClean="0">
                <a:solidFill>
                  <a:srgbClr val="C00000"/>
                </a:solidFill>
              </a:rPr>
              <a:t>name</a:t>
            </a:r>
            <a:r>
              <a:rPr lang="cs-CZ" dirty="0" smtClean="0">
                <a:solidFill>
                  <a:srgbClr val="C00000"/>
                </a:solidFill>
              </a:rPr>
              <a:t> server v síťovém prostředí </a:t>
            </a:r>
            <a:r>
              <a:rPr lang="cs-CZ" dirty="0" err="1" smtClean="0">
                <a:solidFill>
                  <a:srgbClr val="C00000"/>
                </a:solidFill>
              </a:rPr>
              <a:t>NetBios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smtClean="0"/>
              <a:t>(pro </a:t>
            </a:r>
            <a:r>
              <a:rPr lang="cs-CZ" dirty="0" err="1" smtClean="0"/>
              <a:t>Netbios</a:t>
            </a:r>
            <a:r>
              <a:rPr lang="cs-CZ" dirty="0" smtClean="0"/>
              <a:t> je to totéž co DNS pro doménová jména)</a:t>
            </a:r>
          </a:p>
          <a:p>
            <a:r>
              <a:rPr lang="cs-CZ" dirty="0" smtClean="0"/>
              <a:t>Jako WINS může fungovat Samba (GPL implementace síťového protokolu SMB)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WINS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IPX/SPX</a:t>
            </a:r>
            <a:r>
              <a:rPr lang="cs-CZ" dirty="0" smtClean="0"/>
              <a:t> (</a:t>
            </a:r>
            <a:r>
              <a:rPr lang="en-US" dirty="0" smtClean="0"/>
              <a:t>Internetwork Packet Exchange/Sequenced Packet Exchange</a:t>
            </a:r>
            <a:r>
              <a:rPr lang="cs-CZ" dirty="0" smtClean="0"/>
              <a:t>)</a:t>
            </a:r>
          </a:p>
          <a:p>
            <a:r>
              <a:rPr lang="cs-CZ" b="1" dirty="0" err="1" smtClean="0"/>
              <a:t>NetBEUI</a:t>
            </a:r>
            <a:r>
              <a:rPr lang="cs-CZ" dirty="0" smtClean="0"/>
              <a:t> (</a:t>
            </a:r>
            <a:r>
              <a:rPr lang="cs-CZ" dirty="0" err="1" smtClean="0"/>
              <a:t>NetBIOS</a:t>
            </a:r>
            <a:r>
              <a:rPr lang="cs-CZ" dirty="0" smtClean="0"/>
              <a:t> </a:t>
            </a:r>
            <a:r>
              <a:rPr lang="cs-CZ" dirty="0" err="1" smtClean="0"/>
              <a:t>Extended</a:t>
            </a:r>
            <a:r>
              <a:rPr lang="cs-CZ" dirty="0" smtClean="0"/>
              <a:t> User Interface)</a:t>
            </a:r>
          </a:p>
          <a:p>
            <a:r>
              <a:rPr lang="cs-CZ" b="1" dirty="0" err="1" smtClean="0"/>
              <a:t>NetBIOS</a:t>
            </a:r>
            <a:r>
              <a:rPr lang="cs-CZ" b="1" dirty="0" smtClean="0"/>
              <a:t> – </a:t>
            </a:r>
            <a:r>
              <a:rPr lang="cs-CZ" dirty="0" smtClean="0"/>
              <a:t>protokol relační vrstvy; rozhraní je určeno ke zpřístupnění dat uložených na vzdálených počítačích</a:t>
            </a:r>
            <a:endParaRPr lang="cs-CZ" b="1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Jiné síťové protokoly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nepracuje se vůbec s adresami uzlů ze síťové vrstvy, namísto toho využívá logických jmen </a:t>
            </a:r>
          </a:p>
          <a:p>
            <a:r>
              <a:rPr lang="cs-CZ" dirty="0" smtClean="0"/>
              <a:t>Na jednom adaptéru smí být zaregistrováno nejvýše logických 254 jmen</a:t>
            </a:r>
          </a:p>
          <a:p>
            <a:r>
              <a:rPr lang="cs-CZ" dirty="0" smtClean="0"/>
              <a:t>ve větších sítích LAN mohou nastat problémy se zahlcování sítě </a:t>
            </a:r>
            <a:r>
              <a:rPr lang="cs-CZ" dirty="0" err="1" smtClean="0"/>
              <a:t>broadcasty</a:t>
            </a:r>
            <a:r>
              <a:rPr lang="cs-CZ" dirty="0" smtClean="0"/>
              <a:t> </a:t>
            </a:r>
          </a:p>
          <a:p>
            <a:r>
              <a:rPr lang="cs-CZ" dirty="0" smtClean="0"/>
              <a:t>Proto v RFC 1001 a RFC 1002 definován provoz </a:t>
            </a:r>
            <a:r>
              <a:rPr lang="cs-CZ" dirty="0" err="1" smtClean="0"/>
              <a:t>NetBIOS</a:t>
            </a:r>
            <a:r>
              <a:rPr lang="cs-CZ" dirty="0" smtClean="0"/>
              <a:t> přes TCP/IP  - využití WINS, DNS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NetBIOS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/>
              <a:t>UDP </a:t>
            </a:r>
            <a:r>
              <a:rPr lang="cs-CZ" dirty="0" smtClean="0"/>
              <a:t>(</a:t>
            </a:r>
            <a:r>
              <a:rPr lang="cs-CZ" b="1" dirty="0" smtClean="0"/>
              <a:t>User </a:t>
            </a:r>
            <a:r>
              <a:rPr lang="cs-CZ" b="1" dirty="0" err="1" smtClean="0"/>
              <a:t>Datagram</a:t>
            </a:r>
            <a:r>
              <a:rPr lang="cs-CZ" b="1" dirty="0" smtClean="0"/>
              <a:t> </a:t>
            </a:r>
            <a:r>
              <a:rPr lang="cs-CZ" b="1" dirty="0" err="1" smtClean="0"/>
              <a:t>Protocol</a:t>
            </a:r>
            <a:r>
              <a:rPr lang="cs-CZ" dirty="0" smtClean="0"/>
              <a:t>)</a:t>
            </a:r>
          </a:p>
          <a:p>
            <a:r>
              <a:rPr lang="pt-BR" dirty="0" smtClean="0"/>
              <a:t>pracuje na transportní (přenosové) vrstvě (Transport Layer)</a:t>
            </a:r>
            <a:endParaRPr lang="cs-CZ" dirty="0" smtClean="0"/>
          </a:p>
          <a:p>
            <a:r>
              <a:rPr lang="cs-CZ" dirty="0" smtClean="0"/>
              <a:t>nespojový protokol, nemá funkci opravy chyb a řízení toku</a:t>
            </a:r>
          </a:p>
          <a:p>
            <a:r>
              <a:rPr lang="cs-CZ" dirty="0" smtClean="0"/>
              <a:t>Slouží k jednoduchému odeslání dat; rychlejší než TCP (UDP nemá mechanismy pro dorozumívání obou stran, menší hlavička)</a:t>
            </a:r>
          </a:p>
          <a:p>
            <a:r>
              <a:rPr lang="cs-CZ" dirty="0" smtClean="0"/>
              <a:t>Vhodný jen pro některé aplikace (např. SNMP - </a:t>
            </a:r>
            <a:r>
              <a:rPr lang="cs-CZ" dirty="0" err="1" smtClean="0"/>
              <a:t>Simple</a:t>
            </a:r>
            <a:r>
              <a:rPr lang="cs-CZ" dirty="0" smtClean="0"/>
              <a:t> Network Management </a:t>
            </a:r>
            <a:r>
              <a:rPr lang="cs-CZ" dirty="0" err="1" smtClean="0"/>
              <a:t>Protocol</a:t>
            </a:r>
            <a:r>
              <a:rPr lang="cs-CZ" dirty="0" smtClean="0"/>
              <a:t> – protokol pro správu sítě)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UDP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Windows:</a:t>
            </a:r>
          </a:p>
          <a:p>
            <a:r>
              <a:rPr lang="cs-CZ" dirty="0" smtClean="0"/>
              <a:t>Mapování disku</a:t>
            </a:r>
          </a:p>
          <a:p>
            <a:r>
              <a:rPr lang="cs-CZ" dirty="0" smtClean="0"/>
              <a:t>Přístupová práva – vidět, číst, psát, spouštět</a:t>
            </a:r>
          </a:p>
          <a:p>
            <a:r>
              <a:rPr lang="cs-CZ" dirty="0" smtClean="0"/>
              <a:t>Typy uživatelů – správce, operátor, uživatel</a:t>
            </a:r>
          </a:p>
          <a:p>
            <a:r>
              <a:rPr lang="cs-CZ" dirty="0" smtClean="0"/>
              <a:t>Autentizace – ověření identity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Klient - server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Pasivní </a:t>
            </a:r>
          </a:p>
          <a:p>
            <a:pPr lvl="1"/>
            <a:r>
              <a:rPr lang="cs-CZ" dirty="0" smtClean="0"/>
              <a:t>Kabely, přípojná místa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Aktivní </a:t>
            </a:r>
          </a:p>
          <a:p>
            <a:pPr lvl="1"/>
            <a:r>
              <a:rPr lang="cs-CZ" dirty="0" err="1" smtClean="0"/>
              <a:t>Repeater</a:t>
            </a:r>
            <a:endParaRPr lang="cs-CZ" dirty="0" smtClean="0"/>
          </a:p>
          <a:p>
            <a:pPr lvl="1"/>
            <a:r>
              <a:rPr lang="cs-CZ" dirty="0" smtClean="0"/>
              <a:t>Hub</a:t>
            </a:r>
          </a:p>
          <a:p>
            <a:pPr lvl="1"/>
            <a:r>
              <a:rPr lang="cs-CZ" dirty="0" smtClean="0"/>
              <a:t>Převodník (Media </a:t>
            </a:r>
            <a:r>
              <a:rPr lang="cs-CZ" dirty="0" err="1" smtClean="0"/>
              <a:t>Converter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Bridge</a:t>
            </a:r>
            <a:r>
              <a:rPr lang="cs-CZ" dirty="0" smtClean="0"/>
              <a:t> (můstek)</a:t>
            </a:r>
          </a:p>
          <a:p>
            <a:pPr lvl="1"/>
            <a:r>
              <a:rPr lang="cs-CZ" dirty="0" err="1" smtClean="0"/>
              <a:t>Switch</a:t>
            </a:r>
            <a:endParaRPr lang="cs-CZ" dirty="0" smtClean="0"/>
          </a:p>
          <a:p>
            <a:pPr lvl="1"/>
            <a:r>
              <a:rPr lang="cs-CZ" dirty="0" err="1" smtClean="0"/>
              <a:t>router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Síťové </a:t>
            </a:r>
            <a:r>
              <a:rPr lang="cs-CZ" dirty="0" smtClean="0"/>
              <a:t>prvky pro propojování sítí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ub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000232" y="3357562"/>
            <a:ext cx="3105150" cy="16764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Hub (</a:t>
            </a:r>
            <a:r>
              <a:rPr lang="cs-CZ" dirty="0" err="1" smtClean="0"/>
              <a:t>rozbočovač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42910" y="5786454"/>
            <a:ext cx="73581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Obrázky převzaty z prezentace www.</a:t>
            </a:r>
            <a:r>
              <a:rPr lang="cs-CZ" sz="1200" dirty="0" err="1" smtClean="0"/>
              <a:t>letohradska.cz</a:t>
            </a:r>
            <a:endParaRPr lang="cs-CZ" sz="1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928662" y="1714488"/>
            <a:ext cx="54825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Umožňuje větvení, základ hvězdicové struktury</a:t>
            </a:r>
          </a:p>
          <a:p>
            <a:r>
              <a:rPr lang="cs-CZ" dirty="0" smtClean="0"/>
              <a:t>Chová se jako opakovač.</a:t>
            </a:r>
          </a:p>
          <a:p>
            <a:r>
              <a:rPr lang="cs-CZ" dirty="0" smtClean="0"/>
              <a:t>Data zkopíruje na všechny porty.</a:t>
            </a:r>
          </a:p>
          <a:p>
            <a:r>
              <a:rPr lang="cs-CZ" dirty="0" smtClean="0"/>
              <a:t>Opakovač a hub pracují na fyzické vrstvě OSI.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zajišťuje konverzi (převod) signálu z jednoho typu média do jiného</a:t>
            </a:r>
          </a:p>
          <a:p>
            <a:r>
              <a:rPr lang="cs-CZ" dirty="0" smtClean="0"/>
              <a:t>převodník na rozdíl od opakovače neprovádí </a:t>
            </a:r>
            <a:r>
              <a:rPr lang="cs-CZ" dirty="0" err="1" smtClean="0"/>
              <a:t>přečasování</a:t>
            </a:r>
            <a:r>
              <a:rPr lang="cs-CZ" dirty="0" smtClean="0"/>
              <a:t> signálu (=</a:t>
            </a:r>
            <a:r>
              <a:rPr lang="pt-BR" dirty="0" smtClean="0"/>
              <a:t>obnov</a:t>
            </a:r>
            <a:r>
              <a:rPr lang="cs-CZ" dirty="0" err="1" smtClean="0"/>
              <a:t>ení</a:t>
            </a:r>
            <a:r>
              <a:rPr lang="pt-BR" dirty="0" smtClean="0"/>
              <a:t> ostré vzestupné a sestupné hrany</a:t>
            </a:r>
            <a:r>
              <a:rPr lang="cs-CZ" dirty="0" smtClean="0"/>
              <a:t> signálu)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Převodník (Media </a:t>
            </a:r>
            <a:r>
              <a:rPr lang="cs-CZ" dirty="0" err="1" smtClean="0"/>
              <a:t>Converter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Aktivní prvek</a:t>
            </a:r>
          </a:p>
          <a:p>
            <a:r>
              <a:rPr lang="cs-CZ" dirty="0" smtClean="0"/>
              <a:t>Podle adres odesílatele a příjemce posílá paket pouze na port, kde se nachází cílový počítač</a:t>
            </a:r>
          </a:p>
          <a:p>
            <a:r>
              <a:rPr lang="cs-CZ" dirty="0" smtClean="0"/>
              <a:t>Na linkové vrstvě OSI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Switch</a:t>
            </a:r>
            <a:r>
              <a:rPr lang="cs-CZ" dirty="0" smtClean="0"/>
              <a:t> (přepínač)</a:t>
            </a:r>
            <a:endParaRPr lang="cs-CZ" dirty="0"/>
          </a:p>
        </p:txBody>
      </p:sp>
      <p:pic>
        <p:nvPicPr>
          <p:cNvPr id="4" name="Picture 4" descr="switch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857628"/>
            <a:ext cx="4535487" cy="1830387"/>
          </a:xfrm>
          <a:prstGeom prst="rect">
            <a:avLst/>
          </a:prstGeom>
          <a:noFill/>
        </p:spPr>
      </p:pic>
      <p:pic>
        <p:nvPicPr>
          <p:cNvPr id="5" name="Picture 5" descr="switch_5_port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3500438"/>
            <a:ext cx="2730500" cy="1741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sz="1700" dirty="0" smtClean="0"/>
              <a:t>Převzato z:</a:t>
            </a:r>
          </a:p>
          <a:p>
            <a:pPr>
              <a:buNone/>
            </a:pPr>
            <a:r>
              <a:rPr lang="cs-CZ" sz="1600" dirty="0" smtClean="0"/>
              <a:t>http://www.</a:t>
            </a:r>
            <a:r>
              <a:rPr lang="cs-CZ" sz="1600" dirty="0" err="1" smtClean="0"/>
              <a:t>svetsiti.cz</a:t>
            </a:r>
            <a:r>
              <a:rPr lang="cs-CZ" sz="1600" dirty="0" smtClean="0"/>
              <a:t>/</a:t>
            </a:r>
            <a:r>
              <a:rPr lang="cs-CZ" sz="1600" dirty="0" err="1" smtClean="0"/>
              <a:t>view.asp</a:t>
            </a:r>
            <a:r>
              <a:rPr lang="cs-CZ" sz="1600" dirty="0" smtClean="0"/>
              <a:t>?rubrika=</a:t>
            </a:r>
            <a:r>
              <a:rPr lang="cs-CZ" sz="1600" dirty="0" err="1" smtClean="0"/>
              <a:t>Tutorialy</a:t>
            </a:r>
            <a:r>
              <a:rPr lang="cs-CZ" sz="1600" dirty="0" smtClean="0"/>
              <a:t>&amp;</a:t>
            </a:r>
            <a:r>
              <a:rPr lang="cs-CZ" sz="1600" dirty="0" err="1" smtClean="0"/>
              <a:t>temaID</a:t>
            </a:r>
            <a:r>
              <a:rPr lang="cs-CZ" sz="1600" dirty="0" smtClean="0"/>
              <a:t>=1&amp;</a:t>
            </a:r>
            <a:r>
              <a:rPr lang="cs-CZ" sz="1600" dirty="0" err="1" smtClean="0"/>
              <a:t>clanekID</a:t>
            </a:r>
            <a:r>
              <a:rPr lang="cs-CZ" sz="1600" dirty="0" smtClean="0"/>
              <a:t>=16</a:t>
            </a: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Bridge</a:t>
            </a:r>
            <a:r>
              <a:rPr lang="cs-CZ" dirty="0" smtClean="0"/>
              <a:t> (můstek)</a:t>
            </a:r>
            <a:endParaRPr lang="cs-CZ" dirty="0"/>
          </a:p>
        </p:txBody>
      </p:sp>
      <p:pic>
        <p:nvPicPr>
          <p:cNvPr id="1026" name="Picture 2" descr="http://www.svetsiti.cz/akttema/2000/zaklady/obr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000108"/>
            <a:ext cx="4643470" cy="36403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obr1 - bus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85918" y="3143248"/>
            <a:ext cx="6051284" cy="1196184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Topologie Sběrnice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odděluje provoz dvou segmentů sítě na základě učení se fyzických (MAC) adres uzlů na obou portech</a:t>
            </a:r>
          </a:p>
          <a:p>
            <a:r>
              <a:rPr lang="cs-CZ" dirty="0" smtClean="0"/>
              <a:t>Pracuje na linkové vrstvě -&gt; je protokolově nezávislý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Bridge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adsl router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143108" y="2500306"/>
            <a:ext cx="5705377" cy="3363917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Router</a:t>
            </a:r>
            <a:r>
              <a:rPr lang="cs-CZ" dirty="0" smtClean="0"/>
              <a:t> (směrovač)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42910" y="1357298"/>
            <a:ext cx="73581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Větvení sítě</a:t>
            </a:r>
          </a:p>
          <a:p>
            <a:r>
              <a:rPr lang="cs-CZ" dirty="0" smtClean="0"/>
              <a:t>Přeposílá </a:t>
            </a:r>
            <a:r>
              <a:rPr lang="cs-CZ" dirty="0" smtClean="0"/>
              <a:t>datagramy </a:t>
            </a:r>
            <a:r>
              <a:rPr lang="cs-CZ" dirty="0" smtClean="0"/>
              <a:t>k cíli.</a:t>
            </a:r>
          </a:p>
          <a:p>
            <a:r>
              <a:rPr lang="cs-CZ" dirty="0" smtClean="0"/>
              <a:t>Pracuje na </a:t>
            </a:r>
            <a:r>
              <a:rPr lang="cs-CZ" b="1" dirty="0" smtClean="0"/>
              <a:t>síťové vrstvě </a:t>
            </a:r>
            <a:r>
              <a:rPr lang="cs-CZ" dirty="0" smtClean="0"/>
              <a:t>- pracuje tedy s logickými adresami a je protokolově závislý, ale relativně nezávislý na použité síťové technologii (pro každou technologii musí mít patřičný adaptér).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Můstek (přepínač) pracuje s jednou tabulkou a to s tabulkou kde jsou relace mezi MAC adresou a portem zařízení. </a:t>
            </a:r>
          </a:p>
          <a:p>
            <a:r>
              <a:rPr lang="cs-CZ" dirty="0" smtClean="0"/>
              <a:t>Směrovač pracuje se </a:t>
            </a:r>
            <a:r>
              <a:rPr lang="cs-CZ" dirty="0" err="1" smtClean="0"/>
              <a:t>dvěmi</a:t>
            </a:r>
            <a:r>
              <a:rPr lang="cs-CZ" dirty="0" smtClean="0"/>
              <a:t> tabulkami. V první je relace mezi MAC adresou, logickou adresou a portem (tabulka obsahuje údaje pouze o přímo připojených uzlech). V druhé tabulce je seznam sítí (částí logických adres) s portem kudy je na danou síť nejlepší cesta.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Router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wifi router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743200" y="2015903"/>
            <a:ext cx="3657600" cy="3456432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Wi</a:t>
            </a:r>
            <a:r>
              <a:rPr lang="cs-CZ" dirty="0" smtClean="0"/>
              <a:t>-</a:t>
            </a:r>
            <a:r>
              <a:rPr lang="cs-CZ" dirty="0" err="1" smtClean="0"/>
              <a:t>fi</a:t>
            </a:r>
            <a:r>
              <a:rPr lang="cs-CZ" dirty="0" smtClean="0"/>
              <a:t> </a:t>
            </a:r>
            <a:r>
              <a:rPr lang="cs-CZ" dirty="0" err="1" smtClean="0"/>
              <a:t>router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FTP (=</a:t>
            </a:r>
            <a:r>
              <a:rPr lang="cs-CZ" dirty="0" err="1" smtClean="0"/>
              <a:t>File</a:t>
            </a:r>
            <a:r>
              <a:rPr lang="cs-CZ" dirty="0" smtClean="0"/>
              <a:t> Transfer </a:t>
            </a:r>
            <a:r>
              <a:rPr lang="cs-CZ" dirty="0" err="1" smtClean="0"/>
              <a:t>Protocol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Telnet</a:t>
            </a:r>
            <a:r>
              <a:rPr lang="cs-CZ" dirty="0" smtClean="0"/>
              <a:t>  (port 23)</a:t>
            </a:r>
          </a:p>
          <a:p>
            <a:r>
              <a:rPr lang="cs-CZ" dirty="0" smtClean="0"/>
              <a:t>SSH (</a:t>
            </a:r>
            <a:r>
              <a:rPr lang="cs-CZ" dirty="0" err="1" smtClean="0"/>
              <a:t>Secure</a:t>
            </a:r>
            <a:r>
              <a:rPr lang="cs-CZ" dirty="0" smtClean="0"/>
              <a:t> </a:t>
            </a:r>
            <a:r>
              <a:rPr lang="cs-CZ" dirty="0" err="1" smtClean="0"/>
              <a:t>Shell</a:t>
            </a:r>
            <a:r>
              <a:rPr lang="cs-CZ" dirty="0" smtClean="0"/>
              <a:t>) - port 22</a:t>
            </a:r>
          </a:p>
          <a:p>
            <a:r>
              <a:rPr lang="cs-CZ" dirty="0" smtClean="0"/>
              <a:t>SSH tunel</a:t>
            </a:r>
          </a:p>
          <a:p>
            <a:r>
              <a:rPr lang="cs-CZ" dirty="0" err="1" smtClean="0"/>
              <a:t>PuTTy</a:t>
            </a:r>
            <a:r>
              <a:rPr lang="cs-CZ" dirty="0" smtClean="0"/>
              <a:t> - SSH klient pro Windows</a:t>
            </a:r>
          </a:p>
          <a:p>
            <a:r>
              <a:rPr lang="cs-CZ" dirty="0" err="1" smtClean="0"/>
              <a:t>WinSCP</a:t>
            </a:r>
            <a:r>
              <a:rPr lang="cs-CZ" dirty="0" smtClean="0"/>
              <a:t> – souborový manažer, založený na knihovnách </a:t>
            </a:r>
            <a:r>
              <a:rPr lang="cs-CZ" dirty="0" err="1" smtClean="0"/>
              <a:t>PuTTy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TCP/IP  - některé aplikační protokoly a aplikace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WinSCP</a:t>
            </a:r>
            <a:endParaRPr lang="cs-CZ" dirty="0"/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1" y="1676400"/>
            <a:ext cx="5329258" cy="3778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svetsiti.cz</a:t>
            </a:r>
            <a:endParaRPr lang="cs-CZ" dirty="0"/>
          </a:p>
          <a:p>
            <a:r>
              <a:rPr lang="cs-CZ" dirty="0" smtClean="0">
                <a:hlinkClick r:id="rId3"/>
              </a:rPr>
              <a:t>http://conect.zive.cz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earchiv.cz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driverzone.cz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site.htm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informační zdroje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Co je to počítačová </a:t>
            </a:r>
            <a:r>
              <a:rPr lang="cs-CZ" dirty="0" smtClean="0"/>
              <a:t>síť- propojení počítačů (peer-to-peer, klient-server)</a:t>
            </a:r>
            <a:endParaRPr lang="cs-CZ" dirty="0"/>
          </a:p>
          <a:p>
            <a:r>
              <a:rPr lang="cs-CZ" dirty="0"/>
              <a:t>Topologie sítí </a:t>
            </a:r>
            <a:r>
              <a:rPr lang="cs-CZ" dirty="0" smtClean="0"/>
              <a:t>(</a:t>
            </a:r>
            <a:r>
              <a:rPr lang="cs-CZ" dirty="0" err="1" smtClean="0"/>
              <a:t>ethernet</a:t>
            </a:r>
            <a:r>
              <a:rPr lang="cs-CZ" dirty="0" smtClean="0"/>
              <a:t>/token ring/</a:t>
            </a:r>
            <a:r>
              <a:rPr lang="cs-CZ" dirty="0" err="1" smtClean="0"/>
              <a:t>star</a:t>
            </a:r>
            <a:r>
              <a:rPr lang="cs-CZ" dirty="0"/>
              <a:t>)</a:t>
            </a:r>
          </a:p>
          <a:p>
            <a:r>
              <a:rPr lang="cs-CZ" dirty="0"/>
              <a:t>Druhy </a:t>
            </a:r>
            <a:r>
              <a:rPr lang="cs-CZ" dirty="0" smtClean="0"/>
              <a:t>sítí (</a:t>
            </a:r>
            <a:r>
              <a:rPr lang="cs-CZ" dirty="0"/>
              <a:t>dle velikosti: LAN, WAN, PAN, MAN)</a:t>
            </a:r>
          </a:p>
          <a:p>
            <a:r>
              <a:rPr lang="cs-CZ" dirty="0"/>
              <a:t>Technické </a:t>
            </a:r>
            <a:r>
              <a:rPr lang="cs-CZ" dirty="0" smtClean="0"/>
              <a:t>prostředky (druhy kabelů, hub, </a:t>
            </a:r>
            <a:r>
              <a:rPr lang="cs-CZ" dirty="0" err="1" smtClean="0"/>
              <a:t>switch</a:t>
            </a:r>
            <a:r>
              <a:rPr lang="cs-CZ" dirty="0" smtClean="0"/>
              <a:t>, </a:t>
            </a:r>
            <a:r>
              <a:rPr lang="cs-CZ" dirty="0" err="1" smtClean="0"/>
              <a:t>repeater</a:t>
            </a:r>
            <a:r>
              <a:rPr lang="cs-CZ" dirty="0" smtClean="0"/>
              <a:t>…)</a:t>
            </a:r>
            <a:endParaRPr lang="cs-CZ" dirty="0"/>
          </a:p>
          <a:p>
            <a:r>
              <a:rPr lang="cs-CZ" dirty="0"/>
              <a:t>Síťový model </a:t>
            </a:r>
            <a:r>
              <a:rPr lang="cs-CZ" dirty="0" smtClean="0"/>
              <a:t>OSI (7 vrstev)</a:t>
            </a:r>
            <a:endParaRPr lang="cs-CZ" dirty="0"/>
          </a:p>
          <a:p>
            <a:r>
              <a:rPr lang="cs-CZ" dirty="0"/>
              <a:t>Základy TCP/IP, IP adresa, maska, </a:t>
            </a:r>
            <a:r>
              <a:rPr lang="cs-CZ" dirty="0" err="1" smtClean="0"/>
              <a:t>gateway</a:t>
            </a:r>
            <a:endParaRPr lang="cs-CZ" dirty="0" smtClean="0"/>
          </a:p>
          <a:p>
            <a:pPr lvl="1"/>
            <a:r>
              <a:rPr lang="cs-CZ" dirty="0" smtClean="0"/>
              <a:t>Co je to IP adresa?</a:t>
            </a:r>
          </a:p>
          <a:p>
            <a:pPr lvl="1"/>
            <a:r>
              <a:rPr lang="cs-CZ" dirty="0" smtClean="0"/>
              <a:t>Co je to MAC adresa?</a:t>
            </a:r>
          </a:p>
          <a:p>
            <a:pPr lvl="1"/>
            <a:r>
              <a:rPr lang="cs-CZ" dirty="0" smtClean="0"/>
              <a:t>K čemu je maska a </a:t>
            </a:r>
            <a:r>
              <a:rPr lang="cs-CZ" dirty="0" err="1" smtClean="0"/>
              <a:t>gateway</a:t>
            </a:r>
            <a:r>
              <a:rPr lang="cs-CZ" dirty="0" smtClean="0"/>
              <a:t>? </a:t>
            </a:r>
            <a:r>
              <a:rPr lang="cs-CZ" smtClean="0"/>
              <a:t>Třídy sítí…</a:t>
            </a:r>
            <a:endParaRPr lang="cs-CZ" dirty="0"/>
          </a:p>
          <a:p>
            <a:endParaRPr lang="cs-CZ" dirty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8435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obr2 - ring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71736" y="1643050"/>
            <a:ext cx="3929079" cy="3690953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Topologie Kruh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obr3 - hvězda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28926" y="1785926"/>
            <a:ext cx="3214701" cy="3464733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Topologie Hvězda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Paket je </a:t>
            </a:r>
            <a:r>
              <a:rPr lang="cs-CZ" b="1" dirty="0" smtClean="0"/>
              <a:t>balík dat</a:t>
            </a:r>
            <a:r>
              <a:rPr lang="cs-CZ" dirty="0" smtClean="0"/>
              <a:t>, který se posílá po síti.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2400" dirty="0" smtClean="0"/>
              <a:t>Maximální teoretická velikost IP paketu je </a:t>
            </a:r>
            <a:r>
              <a:rPr lang="cs-CZ" sz="2400" b="1" dirty="0" smtClean="0"/>
              <a:t>65535 B</a:t>
            </a:r>
            <a:r>
              <a:rPr lang="cs-CZ" sz="2400" dirty="0" smtClean="0"/>
              <a:t>. 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Limitujícím faktorem je linková vrstva (limit pro </a:t>
            </a:r>
            <a:r>
              <a:rPr lang="cs-CZ" sz="2400" dirty="0" err="1" smtClean="0"/>
              <a:t>Ethernet</a:t>
            </a:r>
            <a:r>
              <a:rPr lang="cs-CZ" sz="2400" dirty="0" smtClean="0"/>
              <a:t> je 1536B) -&gt; obvyklá hodnota 1500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2000" dirty="0" smtClean="0"/>
              <a:t>Poznámka:</a:t>
            </a:r>
          </a:p>
          <a:p>
            <a:pPr>
              <a:buNone/>
            </a:pPr>
            <a:r>
              <a:rPr lang="cs-CZ" sz="2000" dirty="0" smtClean="0"/>
              <a:t>point-to-point může přenášet data jako proud bytů.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Paket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803</TotalTime>
  <Words>1877</Words>
  <Application>Microsoft Office PowerPoint</Application>
  <PresentationFormat>Předvádění na obrazovce (4:3)</PresentationFormat>
  <Paragraphs>382</Paragraphs>
  <Slides>67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67</vt:i4>
      </vt:variant>
    </vt:vector>
  </HeadingPairs>
  <TitlesOfParts>
    <vt:vector size="68" baseType="lpstr">
      <vt:lpstr>Shluk</vt:lpstr>
      <vt:lpstr>Základy informatiky počítačové sítě</vt:lpstr>
      <vt:lpstr>Obsah přednášky</vt:lpstr>
      <vt:lpstr>Co je to síť?</vt:lpstr>
      <vt:lpstr>K čemu slouží síť?</vt:lpstr>
      <vt:lpstr>Dělení dle topologie</vt:lpstr>
      <vt:lpstr>Topologie Sběrnice</vt:lpstr>
      <vt:lpstr>Topologie Kruh</vt:lpstr>
      <vt:lpstr>Topologie Hvězda</vt:lpstr>
      <vt:lpstr>Paket</vt:lpstr>
      <vt:lpstr>Paket</vt:lpstr>
      <vt:lpstr>Dělení sítí podle rozlehlosti</vt:lpstr>
      <vt:lpstr>Dělení dle technologie</vt:lpstr>
      <vt:lpstr>Co potřebujeme?</vt:lpstr>
      <vt:lpstr>Kabely - médium</vt:lpstr>
      <vt:lpstr>10Base-2  (Thin Ethernet)</vt:lpstr>
      <vt:lpstr>Schéma 10Base-2</vt:lpstr>
      <vt:lpstr>10Base-5 (Thick Ethernet)</vt:lpstr>
      <vt:lpstr>Ethernet</vt:lpstr>
      <vt:lpstr>10Base-T   „kroucená dvojlinka“</vt:lpstr>
      <vt:lpstr>Schéma 10Base-T</vt:lpstr>
      <vt:lpstr>10Base-FL </vt:lpstr>
      <vt:lpstr>Přímé propojení dvou počítačů</vt:lpstr>
      <vt:lpstr>Síťový model OSI – 7 vrstev</vt:lpstr>
      <vt:lpstr>Síťový model OSI</vt:lpstr>
      <vt:lpstr>OSI</vt:lpstr>
      <vt:lpstr>Síťový model OSI</vt:lpstr>
      <vt:lpstr>Model OSI</vt:lpstr>
      <vt:lpstr>Fyzická vrstva</vt:lpstr>
      <vt:lpstr>Linková vrstva</vt:lpstr>
      <vt:lpstr>Síťová vrstva</vt:lpstr>
      <vt:lpstr>Transportní vrstva</vt:lpstr>
      <vt:lpstr>Relační vrstva</vt:lpstr>
      <vt:lpstr>Prezentační vrstva</vt:lpstr>
      <vt:lpstr>Aplikační vrstva</vt:lpstr>
      <vt:lpstr>Síťové protokoly</vt:lpstr>
      <vt:lpstr>TCP/IP</vt:lpstr>
      <vt:lpstr>Adresace - MAC a IP</vt:lpstr>
      <vt:lpstr>IP adresa</vt:lpstr>
      <vt:lpstr>Proč IP protokol?</vt:lpstr>
      <vt:lpstr>Maska sítě</vt:lpstr>
      <vt:lpstr>Maska</vt:lpstr>
      <vt:lpstr>Třída IP adres</vt:lpstr>
      <vt:lpstr>Privátní adresní prostory</vt:lpstr>
      <vt:lpstr>Localhost</vt:lpstr>
      <vt:lpstr>Adresy IPv6</vt:lpstr>
      <vt:lpstr>DHCP</vt:lpstr>
      <vt:lpstr>Gateway</vt:lpstr>
      <vt:lpstr>Výchozí brána (Default Gateway)</vt:lpstr>
      <vt:lpstr>DNS</vt:lpstr>
      <vt:lpstr>WINS</vt:lpstr>
      <vt:lpstr>Jiné síťové protokoly</vt:lpstr>
      <vt:lpstr>NetBIOS</vt:lpstr>
      <vt:lpstr>UDP</vt:lpstr>
      <vt:lpstr>Klient - server</vt:lpstr>
      <vt:lpstr>Síťové prvky pro propojování sítí</vt:lpstr>
      <vt:lpstr>Hub (rozbočovač)</vt:lpstr>
      <vt:lpstr>Převodník (Media Converter)</vt:lpstr>
      <vt:lpstr>Switch (přepínač)</vt:lpstr>
      <vt:lpstr>Bridge (můstek)</vt:lpstr>
      <vt:lpstr>Bridge</vt:lpstr>
      <vt:lpstr>Router (směrovač)</vt:lpstr>
      <vt:lpstr>Router</vt:lpstr>
      <vt:lpstr>Wi-fi router</vt:lpstr>
      <vt:lpstr>TCP/IP  - některé aplikační protokoly a aplikace</vt:lpstr>
      <vt:lpstr>WinSCP</vt:lpstr>
      <vt:lpstr>Další informační zdroje</vt:lpstr>
      <vt:lpstr>Shrnutí</vt:lpstr>
    </vt:vector>
  </TitlesOfParts>
  <Company>VŠB TU Ostrava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informatiky sítě</dc:title>
  <dc:creator>Danel</dc:creator>
  <cp:lastModifiedBy>uzivatel</cp:lastModifiedBy>
  <cp:revision>92</cp:revision>
  <dcterms:created xsi:type="dcterms:W3CDTF">2009-09-04T11:53:51Z</dcterms:created>
  <dcterms:modified xsi:type="dcterms:W3CDTF">2012-08-24T09:15:36Z</dcterms:modified>
</cp:coreProperties>
</file>